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993" r:id="rId3"/>
    <p:sldMasterId id="2147484005" r:id="rId4"/>
  </p:sldMasterIdLst>
  <p:notesMasterIdLst>
    <p:notesMasterId r:id="rId59"/>
  </p:notesMasterIdLst>
  <p:sldIdLst>
    <p:sldId id="436" r:id="rId5"/>
    <p:sldId id="393" r:id="rId6"/>
    <p:sldId id="320" r:id="rId7"/>
    <p:sldId id="319" r:id="rId8"/>
    <p:sldId id="321" r:id="rId9"/>
    <p:sldId id="391" r:id="rId10"/>
    <p:sldId id="326" r:id="rId11"/>
    <p:sldId id="325" r:id="rId12"/>
    <p:sldId id="394" r:id="rId13"/>
    <p:sldId id="365" r:id="rId14"/>
    <p:sldId id="367" r:id="rId15"/>
    <p:sldId id="368" r:id="rId16"/>
    <p:sldId id="369" r:id="rId17"/>
    <p:sldId id="370" r:id="rId18"/>
    <p:sldId id="396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405" r:id="rId28"/>
    <p:sldId id="406" r:id="rId29"/>
    <p:sldId id="407" r:id="rId30"/>
    <p:sldId id="408" r:id="rId31"/>
    <p:sldId id="409" r:id="rId32"/>
    <p:sldId id="410" r:id="rId33"/>
    <p:sldId id="411" r:id="rId34"/>
    <p:sldId id="412" r:id="rId35"/>
    <p:sldId id="413" r:id="rId36"/>
    <p:sldId id="414" r:id="rId37"/>
    <p:sldId id="415" r:id="rId38"/>
    <p:sldId id="416" r:id="rId39"/>
    <p:sldId id="417" r:id="rId40"/>
    <p:sldId id="418" r:id="rId41"/>
    <p:sldId id="419" r:id="rId42"/>
    <p:sldId id="420" r:id="rId43"/>
    <p:sldId id="421" r:id="rId44"/>
    <p:sldId id="422" r:id="rId45"/>
    <p:sldId id="423" r:id="rId46"/>
    <p:sldId id="424" r:id="rId47"/>
    <p:sldId id="425" r:id="rId48"/>
    <p:sldId id="426" r:id="rId49"/>
    <p:sldId id="427" r:id="rId50"/>
    <p:sldId id="428" r:id="rId51"/>
    <p:sldId id="429" r:id="rId52"/>
    <p:sldId id="430" r:id="rId53"/>
    <p:sldId id="431" r:id="rId54"/>
    <p:sldId id="432" r:id="rId55"/>
    <p:sldId id="433" r:id="rId56"/>
    <p:sldId id="434" r:id="rId57"/>
    <p:sldId id="435" r:id="rId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86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15C2A95-2270-411F-B486-7B27C86A1AF8}" type="datetimeFigureOut">
              <a:rPr lang="pt-PT"/>
              <a:pPr>
                <a:defRPr/>
              </a:pPr>
              <a:t>26/03/2021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PT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pt-PT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915F90C-D803-4E17-891E-F89F0AF0331F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90482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11472-6587-4E69-9F86-D97959F76521}" type="slidenum">
              <a:rPr lang="pt-PT" smtClean="0">
                <a:solidFill>
                  <a:prstClr val="black"/>
                </a:solidFill>
              </a:rPr>
              <a:pPr/>
              <a:t>36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25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FD3CF-AB4E-45E3-BC49-0269B87C4228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05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FD3CF-AB4E-45E3-BC49-0269B87C4228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5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FD3CF-AB4E-45E3-BC49-0269B87C4228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34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FD3CF-AB4E-45E3-BC49-0269B87C4228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31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11472-6587-4E69-9F86-D97959F76521}" type="slidenum">
              <a:rPr lang="pt-PT" smtClean="0">
                <a:solidFill>
                  <a:prstClr val="black"/>
                </a:solidFill>
              </a:rPr>
              <a:pPr/>
              <a:t>37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20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11472-6587-4E69-9F86-D97959F76521}" type="slidenum">
              <a:rPr lang="pt-PT" smtClean="0">
                <a:solidFill>
                  <a:prstClr val="black"/>
                </a:solidFill>
              </a:rPr>
              <a:pPr/>
              <a:t>38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265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11472-6587-4E69-9F86-D97959F76521}" type="slidenum">
              <a:rPr lang="pt-PT" smtClean="0">
                <a:solidFill>
                  <a:prstClr val="black"/>
                </a:solidFill>
              </a:rPr>
              <a:pPr/>
              <a:t>39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66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11472-6587-4E69-9F86-D97959F76521}" type="slidenum">
              <a:rPr lang="pt-PT" smtClean="0">
                <a:solidFill>
                  <a:prstClr val="black"/>
                </a:solidFill>
              </a:rPr>
              <a:pPr/>
              <a:t>40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25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11472-6587-4E69-9F86-D97959F76521}" type="slidenum">
              <a:rPr lang="pt-PT" smtClean="0">
                <a:solidFill>
                  <a:prstClr val="black"/>
                </a:solidFill>
              </a:rPr>
              <a:pPr/>
              <a:t>41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9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11472-6587-4E69-9F86-D97959F76521}" type="slidenum">
              <a:rPr lang="pt-PT" smtClean="0">
                <a:solidFill>
                  <a:prstClr val="black"/>
                </a:solidFill>
              </a:rPr>
              <a:pPr/>
              <a:t>43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79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FD3CF-AB4E-45E3-BC49-0269B87C4228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19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FD3CF-AB4E-45E3-BC49-0269B87C4228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97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A1BEE-81A8-4E4C-B10F-6BDB91CA1E7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1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3CD0C-4D7C-4F46-8C77-BCE3CED505A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1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B9757-2576-458C-8B42-157E8E7DC09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35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P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53ACD-DB0A-4126-BC0A-24065F2C084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19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01F4F5-E96D-4983-94FE-173F69E5DDB7}" type="datetimeFigureOut">
              <a:rPr lang="pt-PT"/>
              <a:pPr>
                <a:defRPr/>
              </a:pPr>
              <a:t>26/03/2021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846E29-A1EF-4816-A0AE-D2309C3850DF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3046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C99E30-D7D4-4D47-B8F5-171104356A7C}" type="datetimeFigureOut">
              <a:rPr lang="pt-PT"/>
              <a:pPr>
                <a:defRPr/>
              </a:pPr>
              <a:t>26/03/2021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631C62-2A22-4445-87A4-CA8D23483DEE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078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8CAADC-05C2-483C-A652-0CCDA8D10888}" type="datetimeFigureOut">
              <a:rPr lang="pt-PT"/>
              <a:pPr>
                <a:defRPr/>
              </a:pPr>
              <a:t>26/03/2021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99EFF3-11F8-47AB-86A1-93CFCCF94AC8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7387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17958D-1B6C-4042-8579-99E5A8DABAE5}" type="datetimeFigureOut">
              <a:rPr lang="pt-PT"/>
              <a:pPr>
                <a:defRPr/>
              </a:pPr>
              <a:t>26/03/2021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1C1EC2-A17A-4569-94B4-D8F873A24AD9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2298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90D51-208B-4118-83B8-0D74AFB66C04}" type="datetimeFigureOut">
              <a:rPr lang="pt-PT"/>
              <a:pPr>
                <a:defRPr/>
              </a:pPr>
              <a:t>26/03/2021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8AA73F8-DCBF-47AD-8AE5-092AB008AE9D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7712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CABD3F-CA45-4954-8A3F-1F01D5DCC4AA}" type="datetimeFigureOut">
              <a:rPr lang="pt-PT"/>
              <a:pPr>
                <a:defRPr/>
              </a:pPr>
              <a:t>26/03/2021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0CDF13-29DA-47DC-94D6-EBB12CFAE45A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2820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25A14D-558A-4C90-A166-658908D27F97}" type="datetimeFigureOut">
              <a:rPr lang="pt-PT"/>
              <a:pPr>
                <a:defRPr/>
              </a:pPr>
              <a:t>26/03/2021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D5B04F-1E31-4C7D-BCD3-E60192588DEB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502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A0F90-1187-40B9-90F0-6BC5344C6C8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96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4A60CA-DBC7-4846-9CE6-DF8DD7883EEE}" type="datetimeFigureOut">
              <a:rPr lang="pt-PT"/>
              <a:pPr>
                <a:defRPr/>
              </a:pPr>
              <a:t>26/03/2021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D89682-B531-4028-9DB0-E744B135247C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0575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P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797F9C-46DA-424F-8CCA-0F24E10FDBF8}" type="datetimeFigureOut">
              <a:rPr lang="pt-PT"/>
              <a:pPr>
                <a:defRPr/>
              </a:pPr>
              <a:t>26/03/2021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AA9F1F-BD66-4850-94F0-5E40367281C8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0490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3A0E99-112B-4B08-9BF4-707626975B47}" type="datetimeFigureOut">
              <a:rPr lang="pt-PT"/>
              <a:pPr>
                <a:defRPr/>
              </a:pPr>
              <a:t>26/03/2021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6D9D0EA-E88C-43EF-B495-AF8B31401E5D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86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92929E-3AF9-4790-A0BA-C1422AC504BA}" type="datetimeFigureOut">
              <a:rPr lang="pt-PT"/>
              <a:pPr>
                <a:defRPr/>
              </a:pPr>
              <a:t>26/03/2021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9AA89E-88EF-4DB0-A972-7F823E4DE2A2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7955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8073-ED7E-4114-867F-8BC94C7809C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F110-8E4D-4D38-B845-CB5620B7A82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870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8073-ED7E-4114-867F-8BC94C7809C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F110-8E4D-4D38-B845-CB5620B7A82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70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8073-ED7E-4114-867F-8BC94C7809C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F110-8E4D-4D38-B845-CB5620B7A82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69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8073-ED7E-4114-867F-8BC94C7809C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F110-8E4D-4D38-B845-CB5620B7A82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6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8073-ED7E-4114-867F-8BC94C7809C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F110-8E4D-4D38-B845-CB5620B7A82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298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8073-ED7E-4114-867F-8BC94C7809C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F110-8E4D-4D38-B845-CB5620B7A82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7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2104B-BD50-4AF1-9DBE-82965C94810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905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8073-ED7E-4114-867F-8BC94C7809C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F110-8E4D-4D38-B845-CB5620B7A82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020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8073-ED7E-4114-867F-8BC94C7809C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F110-8E4D-4D38-B845-CB5620B7A82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65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8073-ED7E-4114-867F-8BC94C7809C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F110-8E4D-4D38-B845-CB5620B7A82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20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8073-ED7E-4114-867F-8BC94C7809C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F110-8E4D-4D38-B845-CB5620B7A82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856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8073-ED7E-4114-867F-8BC94C7809C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DF110-8E4D-4D38-B845-CB5620B7A82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583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8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108101" cy="1373070"/>
          </a:xfrm>
        </p:spPr>
        <p:txBody>
          <a:bodyPr anchor="b">
            <a:noAutofit/>
          </a:bodyPr>
          <a:lstStyle>
            <a:lvl1pPr algn="r">
              <a:defRPr sz="3038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2" y="4394042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1125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pt-PT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3/26/2021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750337"/>
            <a:ext cx="878916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092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3/26/2021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9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7828359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4087901"/>
            <a:ext cx="1202248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0" y="2726267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869895"/>
            <a:ext cx="7210395" cy="1090788"/>
          </a:xfrm>
        </p:spPr>
        <p:txBody>
          <a:bodyPr anchor="ctr">
            <a:normAutofit/>
          </a:bodyPr>
          <a:lstStyle>
            <a:lvl1pPr algn="r">
              <a:defRPr sz="2025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4232174"/>
            <a:ext cx="7210395" cy="1704017"/>
          </a:xfrm>
        </p:spPr>
        <p:txBody>
          <a:bodyPr>
            <a:normAutofit/>
          </a:bodyPr>
          <a:lstStyle>
            <a:lvl1pPr marL="0" indent="0" algn="r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3/26/2021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3" y="2869898"/>
            <a:ext cx="865613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122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1" y="2336873"/>
            <a:ext cx="3523769" cy="3599316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3" y="2336873"/>
            <a:ext cx="3525044" cy="3599316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3/26/2021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68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753232"/>
            <a:ext cx="7210397" cy="1080937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4" y="2336876"/>
            <a:ext cx="3354245" cy="69313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3" y="3030011"/>
            <a:ext cx="3523766" cy="2906179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2336873"/>
            <a:ext cx="3355521" cy="692076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4" y="3030011"/>
            <a:ext cx="3525044" cy="2906179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3/26/2021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68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0AAA9-BC8A-482F-9202-308210BFC97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99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3/26/2021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96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3/26/2021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58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753227"/>
            <a:ext cx="7210394" cy="1080940"/>
          </a:xfrm>
        </p:spPr>
        <p:txBody>
          <a:bodyPr anchor="ctr">
            <a:normAutofit/>
          </a:bodyPr>
          <a:lstStyle>
            <a:lvl1pPr>
              <a:defRPr sz="2025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6"/>
            <a:ext cx="4206252" cy="3599313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2336875"/>
            <a:ext cx="2842559" cy="3599317"/>
          </a:xfrm>
        </p:spPr>
        <p:txBody>
          <a:bodyPr anchor="ctr"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3/26/2021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36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4" y="753228"/>
            <a:ext cx="7210393" cy="1080938"/>
          </a:xfrm>
        </p:spPr>
        <p:txBody>
          <a:bodyPr anchor="ctr">
            <a:normAutofit/>
          </a:bodyPr>
          <a:lstStyle>
            <a:lvl1pPr>
              <a:defRPr sz="2025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1" y="2336874"/>
            <a:ext cx="406938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2336876"/>
            <a:ext cx="2907192" cy="3599315"/>
          </a:xfrm>
        </p:spPr>
        <p:txBody>
          <a:bodyPr anchor="ctr"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3/26/2021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928628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5929622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4711619"/>
            <a:ext cx="7210394" cy="453051"/>
          </a:xfrm>
        </p:spPr>
        <p:txBody>
          <a:bodyPr anchor="b">
            <a:normAutofit/>
          </a:bodyPr>
          <a:lstStyle>
            <a:lvl1pPr>
              <a:defRPr sz="135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3" y="609600"/>
            <a:ext cx="721039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5169586"/>
            <a:ext cx="7210397" cy="62297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3/26/2021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3" y="4711312"/>
            <a:ext cx="865613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538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928628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5929622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609597"/>
            <a:ext cx="7210394" cy="3592750"/>
          </a:xfrm>
        </p:spPr>
        <p:txBody>
          <a:bodyPr anchor="ctr"/>
          <a:lstStyle>
            <a:lvl1pPr>
              <a:defRPr sz="18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3" y="4711618"/>
            <a:ext cx="7210394" cy="1090789"/>
          </a:xfrm>
        </p:spPr>
        <p:txBody>
          <a:bodyPr anchor="ctr"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3/26/2021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3" y="4711618"/>
            <a:ext cx="865613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26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928628"/>
            <a:ext cx="7828359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5929622"/>
            <a:ext cx="1202248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609601"/>
            <a:ext cx="6539158" cy="3036061"/>
          </a:xfrm>
        </p:spPr>
        <p:txBody>
          <a:bodyPr anchor="ctr"/>
          <a:lstStyle>
            <a:lvl1pPr>
              <a:defRPr sz="18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3653379"/>
            <a:ext cx="6117434" cy="548968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3" y="4711618"/>
            <a:ext cx="7210394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3/26/2021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3" y="4709928"/>
            <a:ext cx="865613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748116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 eaLnBrk="1" fontAlgn="auto" hangingPunct="1">
              <a:spcAft>
                <a:spcPts val="0"/>
              </a:spcAft>
            </a:pPr>
            <a:r>
              <a:rPr lang="en-US" sz="4050" dirty="0">
                <a:solidFill>
                  <a:prstClr val="white"/>
                </a:solidFill>
                <a:effectLst/>
                <a:latin typeface="Trebuchet MS" panose="020B0603020202020204"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3033524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 eaLnBrk="1" fontAlgn="auto" hangingPunct="1">
              <a:spcAft>
                <a:spcPts val="0"/>
              </a:spcAft>
            </a:pPr>
            <a:r>
              <a:rPr lang="en-US" sz="4050" dirty="0">
                <a:solidFill>
                  <a:prstClr val="white"/>
                </a:solidFill>
                <a:effectLst/>
                <a:latin typeface="Trebuchet MS" panose="020B0603020202020204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48539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928628"/>
            <a:ext cx="7828359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5929622"/>
            <a:ext cx="1202248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4711618"/>
            <a:ext cx="7210397" cy="588535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5300152"/>
            <a:ext cx="7210397" cy="502255"/>
          </a:xfrm>
        </p:spPr>
        <p:txBody>
          <a:bodyPr anchor="t"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3/26/2021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3" y="4709928"/>
            <a:ext cx="865613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950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753228"/>
            <a:ext cx="7218720" cy="1080938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2336873"/>
            <a:ext cx="2302526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tx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2" y="3022676"/>
            <a:ext cx="2287277" cy="2913513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2336873"/>
            <a:ext cx="2297430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tx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3022676"/>
            <a:ext cx="2297430" cy="2913513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8" y="2336873"/>
            <a:ext cx="2302519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tx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8" y="3022676"/>
            <a:ext cx="2302519" cy="2913513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3/26/2021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383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753228"/>
            <a:ext cx="7210395" cy="1080938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40" y="4297503"/>
            <a:ext cx="2287279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tx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40" y="2336873"/>
            <a:ext cx="22872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40" y="4873765"/>
            <a:ext cx="2287279" cy="1062422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4297503"/>
            <a:ext cx="2297430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tx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2336873"/>
            <a:ext cx="229743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9" y="4873764"/>
            <a:ext cx="2300473" cy="1062422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10" y="4297503"/>
            <a:ext cx="2297629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tx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9" y="2336873"/>
            <a:ext cx="229762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4873762"/>
            <a:ext cx="2300672" cy="1062422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3/26/2021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2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9BAA7-7C5C-42EA-B808-9AC0CC90B02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500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3/26/2021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144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448782" y="2040422"/>
            <a:ext cx="5106988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200778" y="5543430"/>
            <a:ext cx="1602997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4" y="609597"/>
            <a:ext cx="805352" cy="4353760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600"/>
            <a:ext cx="6652503" cy="5326589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5936190"/>
            <a:ext cx="2057400" cy="365125"/>
          </a:xfrm>
        </p:spPr>
        <p:txBody>
          <a:bodyPr/>
          <a:lstStyle/>
          <a:p>
            <a:fld id="{6178E61D-D431-422C-9764-11DAFE33AB63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3/26/2021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2" y="5936191"/>
            <a:ext cx="4595104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4" y="5398636"/>
            <a:ext cx="865613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5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2698D-51C7-4B9E-9319-A9D2BB8AF33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98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D7D4E-2627-4001-8150-E3F2A93BAAA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44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4DDB7-F487-45AE-9C5A-FBBE2096E29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04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F9ED2-D8E1-4EA4-A00D-16CE46030BE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9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 smtClean="0"/>
              <a:t>Click to edit Master text styles</a:t>
            </a:r>
          </a:p>
          <a:p>
            <a:pPr lvl="1"/>
            <a:r>
              <a:rPr lang="en-US" altLang="pt-PT" smtClean="0"/>
              <a:t>Second level</a:t>
            </a:r>
          </a:p>
          <a:p>
            <a:pPr lvl="2"/>
            <a:r>
              <a:rPr lang="en-US" altLang="pt-PT" smtClean="0"/>
              <a:t>Third level</a:t>
            </a:r>
          </a:p>
          <a:p>
            <a:pPr lvl="3"/>
            <a:r>
              <a:rPr lang="en-US" altLang="pt-PT" smtClean="0"/>
              <a:t>Fourth level</a:t>
            </a:r>
          </a:p>
          <a:p>
            <a:pPr lvl="4"/>
            <a:r>
              <a:rPr lang="en-US" altLang="pt-P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6833BE5-ACD6-41E0-A0C3-620A461151C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 smtClean="0"/>
              <a:t>Click to edit Master title style</a:t>
            </a:r>
            <a:endParaRPr lang="pt-PT" altLang="pt-PT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 smtClean="0"/>
              <a:t>Click to edit Master text styles</a:t>
            </a:r>
          </a:p>
          <a:p>
            <a:pPr lvl="1"/>
            <a:r>
              <a:rPr lang="en-US" altLang="pt-PT" smtClean="0"/>
              <a:t>Second level</a:t>
            </a:r>
          </a:p>
          <a:p>
            <a:pPr lvl="2"/>
            <a:r>
              <a:rPr lang="en-US" altLang="pt-PT" smtClean="0"/>
              <a:t>Third level</a:t>
            </a:r>
          </a:p>
          <a:p>
            <a:pPr lvl="3"/>
            <a:r>
              <a:rPr lang="en-US" altLang="pt-PT" smtClean="0"/>
              <a:t>Fourth level</a:t>
            </a:r>
          </a:p>
          <a:p>
            <a:pPr lvl="4"/>
            <a:r>
              <a:rPr lang="en-US" altLang="pt-PT" smtClean="0"/>
              <a:t>Fifth level</a:t>
            </a:r>
            <a:endParaRPr lang="pt-PT" altLang="pt-P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82145ABE-7A9A-4955-9DA9-0A3728BEB541}" type="datetimeFigureOut">
              <a:rPr lang="pt-PT"/>
              <a:pPr>
                <a:defRPr/>
              </a:pPr>
              <a:t>26/03/2021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BECCF11B-D241-47C9-8BFA-0FF6D471DA4C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E9E8073-ED7E-4114-867F-8BC94C7809C7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26/03/2021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DBDF110-8E4D-4D38-B845-CB5620B7A82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941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242" y="753228"/>
            <a:ext cx="7210396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2336873"/>
            <a:ext cx="7210396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3236" y="593619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fld id="{9D6E9DEC-419B-4CC5-A080-3B06BD5A8291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</a:rPr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3/26/2021</a:t>
            </a:fld>
            <a:endParaRPr lang="en-US" dirty="0">
              <a:solidFill>
                <a:prstClr val="white">
                  <a:tint val="75000"/>
                </a:prstClr>
              </a:solidFill>
              <a:latin typeface="Trebuchet MS" panose="020B0603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242" y="5936191"/>
            <a:ext cx="51529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>
                  <a:tint val="75000"/>
                </a:prstClr>
              </a:solidFill>
              <a:latin typeface="Trebuchet MS" panose="020B0603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7093" y="753230"/>
            <a:ext cx="865613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  <a:latin typeface="Trebuchet MS" panose="020B0603020202020204"/>
              </a:rPr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293213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2" r:id="rId17"/>
  </p:sldLayoutIdLst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0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7.png"/><Relationship Id="rId7" Type="http://schemas.openxmlformats.org/officeDocument/2006/relationships/image" Target="../media/image2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2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678781" y="1071563"/>
            <a:ext cx="5829300" cy="696516"/>
          </a:xfrm>
        </p:spPr>
        <p:txBody>
          <a:bodyPr/>
          <a:lstStyle/>
          <a:p>
            <a:pPr eaLnBrk="1" hangingPunct="1"/>
            <a:r>
              <a:rPr lang="en-US" altLang="pt-PT" sz="2100" b="1" i="1">
                <a:solidFill>
                  <a:srgbClr val="000000"/>
                </a:solidFill>
                <a:latin typeface="Calibri" panose="020F0502020204030204" pitchFamily="34" charset="0"/>
              </a:rPr>
              <a:t>Theories and Practices of Sustainable Development </a:t>
            </a:r>
            <a:br>
              <a:rPr lang="en-US" altLang="pt-PT" sz="2100" b="1" i="1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pt-PT" sz="2100" b="1" i="1">
                <a:solidFill>
                  <a:srgbClr val="000000"/>
                </a:solidFill>
                <a:latin typeface="Calibri" panose="020F0502020204030204" pitchFamily="34" charset="0"/>
              </a:rPr>
              <a:t>(TPSD)</a:t>
            </a:r>
            <a:endParaRPr lang="en-US" altLang="pt-PT" sz="2100" b="1" i="1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624568" y="1593057"/>
            <a:ext cx="7947932" cy="4346461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GB" altLang="pt-PT" sz="2100" dirty="0" smtClean="0">
                <a:solidFill>
                  <a:srgbClr val="0D0D0D"/>
                </a:solidFill>
              </a:rPr>
              <a:t>4th </a:t>
            </a:r>
            <a:r>
              <a:rPr lang="en-GB" altLang="pt-PT" sz="2100" dirty="0">
                <a:solidFill>
                  <a:srgbClr val="0D0D0D"/>
                </a:solidFill>
              </a:rPr>
              <a:t>lecture</a:t>
            </a:r>
          </a:p>
          <a:p>
            <a:pPr algn="l" eaLnBrk="1" hangingPunct="1">
              <a:lnSpc>
                <a:spcPct val="90000"/>
              </a:lnSpc>
            </a:pPr>
            <a:r>
              <a:rPr lang="en-GB" altLang="pt-PT" sz="2100" dirty="0" smtClean="0">
                <a:solidFill>
                  <a:srgbClr val="0D0D0D"/>
                </a:solidFill>
              </a:rPr>
              <a:t>26-March-2021</a:t>
            </a:r>
            <a:endParaRPr lang="en-GB" altLang="pt-PT" sz="2100" dirty="0">
              <a:solidFill>
                <a:srgbClr val="0D0D0D"/>
              </a:solidFill>
            </a:endParaRPr>
          </a:p>
          <a:p>
            <a:pPr algn="l" eaLnBrk="1" hangingPunct="1">
              <a:lnSpc>
                <a:spcPct val="90000"/>
              </a:lnSpc>
            </a:pPr>
            <a:endParaRPr lang="en-GB" altLang="pt-PT" b="1" i="1" dirty="0" smtClean="0">
              <a:solidFill>
                <a:srgbClr val="0D0D0D"/>
              </a:solidFill>
            </a:endParaRPr>
          </a:p>
          <a:p>
            <a:pPr algn="l" eaLnBrk="1" hangingPunct="1">
              <a:lnSpc>
                <a:spcPct val="90000"/>
              </a:lnSpc>
            </a:pPr>
            <a:r>
              <a:rPr lang="en-GB" altLang="pt-PT" b="1" i="1" dirty="0" smtClean="0">
                <a:solidFill>
                  <a:srgbClr val="0D0D0D"/>
                </a:solidFill>
              </a:rPr>
              <a:t>Summary:</a:t>
            </a:r>
          </a:p>
          <a:p>
            <a:pPr algn="l">
              <a:spcBef>
                <a:spcPts val="900"/>
              </a:spcBef>
            </a:pPr>
            <a:r>
              <a:rPr lang="en-GB" altLang="pt-PT" sz="1650" b="1" dirty="0" smtClean="0"/>
              <a:t>The farming system approach (Conclusion)</a:t>
            </a:r>
            <a:endParaRPr lang="en-GB" altLang="pt-PT" sz="1650" b="1" dirty="0"/>
          </a:p>
          <a:p>
            <a:pPr algn="l">
              <a:spcBef>
                <a:spcPts val="900"/>
              </a:spcBef>
            </a:pPr>
            <a:r>
              <a:rPr lang="en-GB" altLang="pt-PT" sz="1650" b="1" dirty="0" smtClean="0"/>
              <a:t>What </a:t>
            </a:r>
            <a:r>
              <a:rPr lang="en-GB" altLang="pt-PT" sz="1650" b="1" dirty="0"/>
              <a:t>is </a:t>
            </a:r>
            <a:r>
              <a:rPr lang="en-GB" altLang="pt-PT" sz="1650" b="1" dirty="0" smtClean="0"/>
              <a:t>an ecosystem service (ES)?</a:t>
            </a:r>
          </a:p>
          <a:p>
            <a:pPr algn="l">
              <a:spcBef>
                <a:spcPts val="900"/>
              </a:spcBef>
            </a:pPr>
            <a:r>
              <a:rPr lang="en-GB" altLang="pt-PT" sz="1650" b="1" dirty="0" smtClean="0"/>
              <a:t>The problem of market failure in ES provision</a:t>
            </a:r>
            <a:endParaRPr lang="en-GB" altLang="pt-PT" sz="1650" b="1" dirty="0"/>
          </a:p>
        </p:txBody>
      </p:sp>
    </p:spTree>
    <p:extLst>
      <p:ext uri="{BB962C8B-B14F-4D97-AF65-F5344CB8AC3E}">
        <p14:creationId xmlns:p14="http://schemas.microsoft.com/office/powerpoint/2010/main" val="24247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1275"/>
            <a:ext cx="724535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6525"/>
            <a:ext cx="6789738" cy="660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0"/>
            <a:ext cx="5665787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34938"/>
            <a:ext cx="6497638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525" y="376238"/>
            <a:ext cx="992505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8616" y="916456"/>
            <a:ext cx="5036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3200" b="1" dirty="0" smtClean="0">
                <a:solidFill>
                  <a:srgbClr val="C00000"/>
                </a:solidFill>
                <a:latin typeface="Calibri" panose="020F0502020204030204"/>
              </a:rPr>
              <a:t>2ª Parte</a:t>
            </a:r>
            <a:endParaRPr lang="en-GB" sz="3200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760" y="1448317"/>
            <a:ext cx="853667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2800" b="1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SE dos montados, </a:t>
            </a:r>
            <a:r>
              <a:rPr lang="pt-PT" sz="2800" b="1" dirty="0" err="1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trade-offs</a:t>
            </a:r>
            <a:r>
              <a:rPr lang="pt-PT" sz="2800" b="1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 e opções de pagamento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2000" b="1" dirty="0" smtClean="0">
                <a:solidFill>
                  <a:srgbClr val="00B050"/>
                </a:solidFill>
                <a:latin typeface="Calibri" panose="020F0502020204030204"/>
              </a:rPr>
              <a:t>Mudanças </a:t>
            </a:r>
            <a:r>
              <a:rPr lang="pt-PT" sz="2000" b="1" dirty="0">
                <a:solidFill>
                  <a:srgbClr val="00B050"/>
                </a:solidFill>
                <a:latin typeface="Calibri" panose="020F0502020204030204"/>
              </a:rPr>
              <a:t>nos sistemas produtivos e </a:t>
            </a:r>
            <a:r>
              <a:rPr lang="pt-PT" sz="2000" b="1" dirty="0" smtClean="0">
                <a:solidFill>
                  <a:srgbClr val="00B050"/>
                </a:solidFill>
                <a:latin typeface="Calibri" panose="020F0502020204030204"/>
              </a:rPr>
              <a:t>nos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2000" b="1" dirty="0" smtClean="0">
                <a:solidFill>
                  <a:srgbClr val="00B050"/>
                </a:solidFill>
                <a:latin typeface="Calibri" panose="020F0502020204030204"/>
              </a:rPr>
              <a:t>serviços </a:t>
            </a:r>
            <a:r>
              <a:rPr lang="pt-PT" sz="2000" b="1" dirty="0">
                <a:solidFill>
                  <a:srgbClr val="00B050"/>
                </a:solidFill>
                <a:latin typeface="Calibri" panose="020F0502020204030204"/>
              </a:rPr>
              <a:t>dos </a:t>
            </a:r>
            <a:r>
              <a:rPr lang="pt-PT" sz="2000" b="1" dirty="0" smtClean="0">
                <a:solidFill>
                  <a:srgbClr val="00B050"/>
                </a:solidFill>
                <a:latin typeface="Calibri" panose="020F0502020204030204"/>
              </a:rPr>
              <a:t>ecossistemas </a:t>
            </a:r>
            <a:r>
              <a:rPr lang="pt-PT" sz="2000" b="1" dirty="0">
                <a:solidFill>
                  <a:srgbClr val="00B050"/>
                </a:solidFill>
                <a:latin typeface="Calibri" panose="020F0502020204030204"/>
              </a:rPr>
              <a:t>a </a:t>
            </a:r>
            <a:endParaRPr lang="pt-PT" sz="2000" b="1" dirty="0" smtClean="0">
              <a:solidFill>
                <a:srgbClr val="00B050"/>
              </a:solidFill>
              <a:latin typeface="Calibri" panose="020F050202020403020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2000" b="1" dirty="0" smtClean="0">
                <a:solidFill>
                  <a:srgbClr val="00B050"/>
                </a:solidFill>
                <a:latin typeface="Calibri" panose="020F0502020204030204"/>
              </a:rPr>
              <a:t>sul </a:t>
            </a:r>
            <a:r>
              <a:rPr lang="pt-PT" sz="2000" b="1" dirty="0">
                <a:solidFill>
                  <a:srgbClr val="00B050"/>
                </a:solidFill>
                <a:latin typeface="Calibri" panose="020F0502020204030204"/>
              </a:rPr>
              <a:t>do Tejo 1999-2009</a:t>
            </a:r>
            <a:endParaRPr lang="en-GB" sz="2000" dirty="0">
              <a:solidFill>
                <a:srgbClr val="00B050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2" y="4287397"/>
            <a:ext cx="2146541" cy="1207872"/>
          </a:xfrm>
          <a:prstGeom prst="rect">
            <a:avLst/>
          </a:prstGeom>
        </p:spPr>
      </p:pic>
      <p:pic>
        <p:nvPicPr>
          <p:cNvPr id="8" name="Picture 7" descr="Image result for olive trees shee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104" y="2929338"/>
            <a:ext cx="2499247" cy="137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" y="2976479"/>
            <a:ext cx="2108579" cy="1319585"/>
          </a:xfrm>
          <a:prstGeom prst="rect">
            <a:avLst/>
          </a:prstGeom>
        </p:spPr>
      </p:pic>
      <p:pic>
        <p:nvPicPr>
          <p:cNvPr id="10" name="Picture 9" descr="Image result for Barros de Bej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19" y="2969844"/>
            <a:ext cx="2092639" cy="131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age result for Castro Verde agricultur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495" y="2936864"/>
            <a:ext cx="2344003" cy="1344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7623" y="4287442"/>
            <a:ext cx="1976782" cy="1220789"/>
          </a:xfrm>
          <a:prstGeom prst="rect">
            <a:avLst/>
          </a:prstGeom>
        </p:spPr>
      </p:pic>
      <p:sp>
        <p:nvSpPr>
          <p:cNvPr id="14" name="Retângulo 4"/>
          <p:cNvSpPr/>
          <p:nvPr/>
        </p:nvSpPr>
        <p:spPr>
          <a:xfrm>
            <a:off x="0" y="5516441"/>
            <a:ext cx="7473398" cy="70733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PT" kern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15" name="Imagem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6" y="5721011"/>
            <a:ext cx="862169" cy="417779"/>
          </a:xfrm>
          <a:prstGeom prst="rect">
            <a:avLst/>
          </a:prstGeom>
        </p:spPr>
      </p:pic>
      <p:pic>
        <p:nvPicPr>
          <p:cNvPr id="16" name="Imagem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"/>
          <a:stretch/>
        </p:blipFill>
        <p:spPr>
          <a:xfrm>
            <a:off x="817738" y="5691288"/>
            <a:ext cx="884180" cy="418897"/>
          </a:xfrm>
          <a:prstGeom prst="rect">
            <a:avLst/>
          </a:prstGeom>
        </p:spPr>
      </p:pic>
      <p:pic>
        <p:nvPicPr>
          <p:cNvPr id="17" name="Imagem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27" y="5721011"/>
            <a:ext cx="1125398" cy="381134"/>
          </a:xfrm>
          <a:prstGeom prst="rect">
            <a:avLst/>
          </a:prstGeom>
        </p:spPr>
      </p:pic>
      <p:pic>
        <p:nvPicPr>
          <p:cNvPr id="18" name="Imagem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3"/>
          <a:stretch/>
        </p:blipFill>
        <p:spPr>
          <a:xfrm>
            <a:off x="3974044" y="5746716"/>
            <a:ext cx="3440081" cy="307620"/>
          </a:xfrm>
          <a:prstGeom prst="rect">
            <a:avLst/>
          </a:prstGeom>
        </p:spPr>
      </p:pic>
      <p:sp>
        <p:nvSpPr>
          <p:cNvPr id="19" name="CaixaDeTexto 15"/>
          <p:cNvSpPr txBox="1"/>
          <p:nvPr/>
        </p:nvSpPr>
        <p:spPr>
          <a:xfrm>
            <a:off x="47547" y="5536713"/>
            <a:ext cx="8444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600" b="1" cap="small" dirty="0">
                <a:solidFill>
                  <a:prstClr val="black"/>
                </a:solidFill>
                <a:cs typeface="Arial" panose="020B0604020202020204" pitchFamily="34" charset="0"/>
              </a:rPr>
              <a:t>beneficiário</a:t>
            </a:r>
          </a:p>
        </p:txBody>
      </p:sp>
      <p:sp>
        <p:nvSpPr>
          <p:cNvPr id="20" name="CaixaDeTexto 16"/>
          <p:cNvSpPr txBox="1"/>
          <p:nvPr/>
        </p:nvSpPr>
        <p:spPr>
          <a:xfrm>
            <a:off x="1730752" y="5529704"/>
            <a:ext cx="810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600" b="1" cap="small" dirty="0">
                <a:solidFill>
                  <a:prstClr val="black"/>
                </a:solidFill>
                <a:cs typeface="Arial" panose="020B0604020202020204" pitchFamily="34" charset="0"/>
              </a:rPr>
              <a:t>parceiros</a:t>
            </a:r>
            <a:endParaRPr lang="pt-PT" sz="450" b="1" cap="small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CaixaDeTexto 17"/>
          <p:cNvSpPr txBox="1"/>
          <p:nvPr/>
        </p:nvSpPr>
        <p:spPr>
          <a:xfrm>
            <a:off x="4019655" y="5536713"/>
            <a:ext cx="103401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600" b="1" cap="small" dirty="0" err="1">
                <a:solidFill>
                  <a:prstClr val="black"/>
                </a:solidFill>
                <a:cs typeface="Arial" panose="020B0604020202020204" pitchFamily="34" charset="0"/>
              </a:rPr>
              <a:t>co-financiado</a:t>
            </a:r>
            <a:r>
              <a:rPr lang="pt-PT" sz="600" b="1" cap="small" dirty="0">
                <a:solidFill>
                  <a:prstClr val="black"/>
                </a:solidFill>
                <a:cs typeface="Arial" panose="020B0604020202020204" pitchFamily="34" charset="0"/>
              </a:rPr>
              <a:t> por</a:t>
            </a:r>
          </a:p>
        </p:txBody>
      </p:sp>
      <p:pic>
        <p:nvPicPr>
          <p:cNvPr id="22" name="Imagem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36" y="5679666"/>
            <a:ext cx="1209107" cy="41753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462930" y="5705276"/>
            <a:ext cx="158763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i="1" u="sng" dirty="0" smtClean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Projeto MODELYNX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1" descr="File:LezÃ­ria (5838019282)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515" y="4283683"/>
            <a:ext cx="2463836" cy="12281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084405" y="4260119"/>
            <a:ext cx="2480110" cy="117724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650" b="1" dirty="0">
                <a:solidFill>
                  <a:prstClr val="white"/>
                </a:solidFill>
              </a:rPr>
              <a:t>José Lima Santos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200" dirty="0">
                <a:solidFill>
                  <a:prstClr val="white"/>
                </a:solidFill>
              </a:rPr>
              <a:t>Instituto Superior de Agronomia</a:t>
            </a:r>
            <a:endParaRPr lang="en-GB" sz="1200" dirty="0">
              <a:solidFill>
                <a:prstClr val="whit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200" dirty="0">
                <a:solidFill>
                  <a:prstClr val="white"/>
                </a:solidFill>
              </a:rPr>
              <a:t>Universidade de Lisboa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b="1" dirty="0">
                <a:solidFill>
                  <a:prstClr val="white"/>
                </a:solidFill>
              </a:rPr>
              <a:t>Carina Silva </a:t>
            </a:r>
            <a:r>
              <a:rPr lang="pt-PT" sz="1200" dirty="0">
                <a:solidFill>
                  <a:prstClr val="white"/>
                </a:solidFill>
              </a:rPr>
              <a:t>(FE/UNL)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b="1" dirty="0">
                <a:solidFill>
                  <a:prstClr val="white"/>
                </a:solidFill>
              </a:rPr>
              <a:t>Cristina Marta-Pedroso </a:t>
            </a:r>
            <a:r>
              <a:rPr lang="pt-PT" sz="1200" dirty="0">
                <a:solidFill>
                  <a:prstClr val="white"/>
                </a:solidFill>
              </a:rPr>
              <a:t>(IST)</a:t>
            </a:r>
            <a:endParaRPr lang="en-GB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34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Esquema da Apresentação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Quadro Conceptual</a:t>
            </a:r>
          </a:p>
          <a:p>
            <a:r>
              <a:rPr lang="pt-PT" dirty="0" smtClean="0"/>
              <a:t>Tipologia de Sistemas de Produção (SP) a sul do Tejo</a:t>
            </a:r>
          </a:p>
          <a:p>
            <a:r>
              <a:rPr lang="pt-PT" dirty="0" smtClean="0"/>
              <a:t>Escolha de SP em 1999 - drivers socioeconómicos e biofísicos</a:t>
            </a:r>
          </a:p>
          <a:p>
            <a:r>
              <a:rPr lang="pt-PT" dirty="0" smtClean="0"/>
              <a:t>Mudança de Sistemas de Produção 1999-2009</a:t>
            </a:r>
          </a:p>
          <a:p>
            <a:r>
              <a:rPr lang="pt-PT" dirty="0" smtClean="0"/>
              <a:t>Avaliação de SP quanto ao Estado e Serviços de Ecossistemas (SE)</a:t>
            </a:r>
          </a:p>
          <a:p>
            <a:r>
              <a:rPr lang="pt-PT" dirty="0" smtClean="0"/>
              <a:t>Dinâmica do Estado e SE 1999-2009</a:t>
            </a:r>
          </a:p>
          <a:p>
            <a:r>
              <a:rPr lang="pt-PT" dirty="0" smtClean="0"/>
              <a:t>Algumas notas conclusivas</a:t>
            </a:r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973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82AA81F-3A78-416C-BA4D-BFA2DD6144FF}"/>
              </a:ext>
            </a:extLst>
          </p:cNvPr>
          <p:cNvSpPr txBox="1"/>
          <p:nvPr/>
        </p:nvSpPr>
        <p:spPr>
          <a:xfrm>
            <a:off x="1781156" y="1314750"/>
            <a:ext cx="5482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srgbClr val="002060"/>
                </a:solidFill>
                <a:latin typeface="Calibri" panose="020F0502020204030204"/>
              </a:rPr>
              <a:t>Modelo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/>
              </a:rPr>
              <a:t>conceptual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D275311-961D-4910-B480-789D886199DA}"/>
              </a:ext>
            </a:extLst>
          </p:cNvPr>
          <p:cNvSpPr txBox="1"/>
          <p:nvPr/>
        </p:nvSpPr>
        <p:spPr>
          <a:xfrm>
            <a:off x="507867" y="2053414"/>
            <a:ext cx="1934809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srgbClr val="002060"/>
                </a:solidFill>
                <a:latin typeface="Calibri" panose="020F0502020204030204"/>
              </a:rPr>
              <a:t>Variáveis</a:t>
            </a:r>
            <a:r>
              <a:rPr lang="en-US" b="1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libri" panose="020F0502020204030204"/>
              </a:rPr>
              <a:t>socioeconómicas</a:t>
            </a:r>
            <a:r>
              <a:rPr lang="en-US" b="1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e </a:t>
            </a:r>
            <a:r>
              <a:rPr lang="en-US" b="1" dirty="0" err="1" smtClean="0">
                <a:solidFill>
                  <a:srgbClr val="002060"/>
                </a:solidFill>
                <a:latin typeface="Calibri" panose="020F0502020204030204"/>
              </a:rPr>
              <a:t>biofísicas</a:t>
            </a:r>
            <a:r>
              <a:rPr lang="en-US" b="1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da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/>
              </a:rPr>
              <a:t>exploração</a:t>
            </a:r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libri" panose="020F0502020204030204"/>
              </a:rPr>
              <a:t>agrícola</a:t>
            </a:r>
            <a:r>
              <a:rPr lang="en-US" b="1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libri" panose="020F0502020204030204"/>
              </a:rPr>
              <a:t>ou</a:t>
            </a:r>
            <a:r>
              <a:rPr lang="en-US" b="1" dirty="0" smtClean="0">
                <a:solidFill>
                  <a:srgbClr val="002060"/>
                </a:solidFill>
                <a:latin typeface="Calibri" panose="020F0502020204030204"/>
              </a:rPr>
              <a:t> do </a:t>
            </a:r>
            <a:r>
              <a:rPr lang="en-US" b="1" dirty="0" err="1" smtClean="0">
                <a:solidFill>
                  <a:srgbClr val="002060"/>
                </a:solidFill>
                <a:latin typeface="Calibri" panose="020F0502020204030204"/>
              </a:rPr>
              <a:t>território</a:t>
            </a:r>
            <a:endParaRPr lang="en-US" b="1" dirty="0" smtClean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4ABB262-411B-40D9-AE0B-C3815186A7AD}"/>
              </a:ext>
            </a:extLst>
          </p:cNvPr>
          <p:cNvSpPr txBox="1"/>
          <p:nvPr/>
        </p:nvSpPr>
        <p:spPr>
          <a:xfrm>
            <a:off x="6854082" y="2557573"/>
            <a:ext cx="153109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srgbClr val="002060"/>
                </a:solidFill>
                <a:latin typeface="Calibri" panose="020F0502020204030204"/>
              </a:rPr>
              <a:t>Preços</a:t>
            </a:r>
            <a:r>
              <a:rPr lang="en-US" b="1" dirty="0" smtClean="0">
                <a:solidFill>
                  <a:srgbClr val="002060"/>
                </a:solidFill>
                <a:latin typeface="Calibri" panose="020F0502020204030204"/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políticas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públicas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E7D9743-2B1F-4B4A-B398-D2AC80096DC2}"/>
              </a:ext>
            </a:extLst>
          </p:cNvPr>
          <p:cNvSpPr txBox="1"/>
          <p:nvPr/>
        </p:nvSpPr>
        <p:spPr>
          <a:xfrm>
            <a:off x="3259915" y="2421999"/>
            <a:ext cx="2776928" cy="10618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white"/>
                </a:solidFill>
                <a:latin typeface="Calibri" panose="020F0502020204030204"/>
              </a:rPr>
              <a:t>Sistema de </a:t>
            </a:r>
            <a:r>
              <a:rPr lang="en-US" sz="2100" b="1" dirty="0" err="1">
                <a:solidFill>
                  <a:prstClr val="white"/>
                </a:solidFill>
                <a:latin typeface="Calibri" panose="020F0502020204030204"/>
              </a:rPr>
              <a:t>Produção</a:t>
            </a:r>
            <a:r>
              <a:rPr lang="en-US" sz="21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Calibri" panose="020F0502020204030204"/>
              </a:rPr>
              <a:t>Agrícola</a:t>
            </a:r>
            <a:r>
              <a:rPr lang="en-US" sz="21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Calibri" panose="020F0502020204030204"/>
              </a:rPr>
              <a:t>praticado</a:t>
            </a:r>
            <a:r>
              <a:rPr lang="en-US" sz="2100" b="1" dirty="0">
                <a:solidFill>
                  <a:prstClr val="white"/>
                </a:solidFill>
                <a:latin typeface="Calibri" panose="020F0502020204030204"/>
              </a:rPr>
              <a:t> (</a:t>
            </a:r>
            <a:r>
              <a:rPr lang="en-US" sz="2100" b="1" dirty="0" err="1">
                <a:solidFill>
                  <a:prstClr val="white"/>
                </a:solidFill>
                <a:latin typeface="Calibri" panose="020F0502020204030204"/>
              </a:rPr>
              <a:t>escolha</a:t>
            </a:r>
            <a:r>
              <a:rPr lang="en-US" sz="2100" b="1" dirty="0">
                <a:solidFill>
                  <a:prstClr val="white"/>
                </a:solidFill>
                <a:latin typeface="Calibri" panose="020F0502020204030204"/>
              </a:rPr>
              <a:t> do </a:t>
            </a:r>
            <a:r>
              <a:rPr lang="en-US" sz="2100" b="1" dirty="0" err="1">
                <a:solidFill>
                  <a:prstClr val="white"/>
                </a:solidFill>
                <a:latin typeface="Calibri" panose="020F0502020204030204"/>
              </a:rPr>
              <a:t>agricultor</a:t>
            </a:r>
            <a:r>
              <a:rPr lang="en-US" sz="2100" b="1" dirty="0">
                <a:solidFill>
                  <a:prstClr val="white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DA4FD91-CFF1-4FD9-8B9A-E67D8EAE36E9}"/>
              </a:ext>
            </a:extLst>
          </p:cNvPr>
          <p:cNvSpPr txBox="1"/>
          <p:nvPr/>
        </p:nvSpPr>
        <p:spPr>
          <a:xfrm>
            <a:off x="3510641" y="5119150"/>
            <a:ext cx="236094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Biodiversidade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e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Serviços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de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Ecossistemas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A4549F1-CFEA-4D43-8F74-F78A21166A0A}"/>
              </a:ext>
            </a:extLst>
          </p:cNvPr>
          <p:cNvSpPr txBox="1"/>
          <p:nvPr/>
        </p:nvSpPr>
        <p:spPr>
          <a:xfrm>
            <a:off x="3419873" y="4038709"/>
            <a:ext cx="117253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2060"/>
                </a:solidFill>
                <a:latin typeface="Calibri" panose="020F0502020204030204"/>
              </a:rPr>
              <a:t>Práticas</a:t>
            </a:r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/>
              </a:rPr>
              <a:t>agrícolas</a:t>
            </a:r>
            <a:endParaRPr lang="en-US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A3549D5-30CE-4603-ABD9-665F5366D481}"/>
              </a:ext>
            </a:extLst>
          </p:cNvPr>
          <p:cNvSpPr txBox="1"/>
          <p:nvPr/>
        </p:nvSpPr>
        <p:spPr>
          <a:xfrm>
            <a:off x="4648379" y="4016631"/>
            <a:ext cx="1223208" cy="54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b="1">
                <a:solidFill>
                  <a:srgbClr val="00206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latin typeface="Calibri" panose="020F0502020204030204"/>
              </a:rPr>
              <a:t>Padrão</a:t>
            </a:r>
            <a:r>
              <a:rPr lang="en-US" dirty="0">
                <a:latin typeface="Calibri" panose="020F0502020204030204"/>
              </a:rPr>
              <a:t> de </a:t>
            </a:r>
            <a:r>
              <a:rPr lang="en-US" dirty="0" err="1">
                <a:latin typeface="Calibri" panose="020F0502020204030204"/>
              </a:rPr>
              <a:t>paisagem</a:t>
            </a:r>
            <a:endParaRPr lang="en-US" dirty="0">
              <a:latin typeface="Calibri" panose="020F0502020204030204"/>
            </a:endParaRPr>
          </a:p>
        </p:txBody>
      </p:sp>
      <p:cxnSp>
        <p:nvCxnSpPr>
          <p:cNvPr id="11" name="Conexão reta unidirecional 10">
            <a:extLst>
              <a:ext uri="{FF2B5EF4-FFF2-40B4-BE49-F238E27FC236}">
                <a16:creationId xmlns:a16="http://schemas.microsoft.com/office/drawing/2014/main" id="{3ABC4F0F-2ABD-4655-B507-C4ADD8899079}"/>
              </a:ext>
            </a:extLst>
          </p:cNvPr>
          <p:cNvCxnSpPr>
            <a:cxnSpLocks/>
          </p:cNvCxnSpPr>
          <p:nvPr/>
        </p:nvCxnSpPr>
        <p:spPr>
          <a:xfrm flipV="1">
            <a:off x="2442676" y="3063513"/>
            <a:ext cx="817239" cy="544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ta unidirecional 11">
            <a:extLst>
              <a:ext uri="{FF2B5EF4-FFF2-40B4-BE49-F238E27FC236}">
                <a16:creationId xmlns:a16="http://schemas.microsoft.com/office/drawing/2014/main" id="{9BB4E371-9050-43AD-AD2C-9C263EBA6D38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6036842" y="3019238"/>
            <a:ext cx="81724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B9BF354E-655E-428B-ADC0-86E3DB2C835A}"/>
              </a:ext>
            </a:extLst>
          </p:cNvPr>
          <p:cNvCxnSpPr>
            <a:cxnSpLocks/>
          </p:cNvCxnSpPr>
          <p:nvPr/>
        </p:nvCxnSpPr>
        <p:spPr>
          <a:xfrm flipH="1">
            <a:off x="4145395" y="3474435"/>
            <a:ext cx="0" cy="54551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xão reta unidirecional 63">
            <a:extLst>
              <a:ext uri="{FF2B5EF4-FFF2-40B4-BE49-F238E27FC236}">
                <a16:creationId xmlns:a16="http://schemas.microsoft.com/office/drawing/2014/main" id="{FBECA430-E79E-4554-A176-D390BDB1156D}"/>
              </a:ext>
            </a:extLst>
          </p:cNvPr>
          <p:cNvCxnSpPr>
            <a:cxnSpLocks/>
          </p:cNvCxnSpPr>
          <p:nvPr/>
        </p:nvCxnSpPr>
        <p:spPr>
          <a:xfrm flipH="1">
            <a:off x="5028122" y="3474435"/>
            <a:ext cx="0" cy="54551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xão reta unidirecional 64">
            <a:extLst>
              <a:ext uri="{FF2B5EF4-FFF2-40B4-BE49-F238E27FC236}">
                <a16:creationId xmlns:a16="http://schemas.microsoft.com/office/drawing/2014/main" id="{2DDCBCB5-ABF2-458D-A75C-ACD5699678FF}"/>
              </a:ext>
            </a:extLst>
          </p:cNvPr>
          <p:cNvCxnSpPr>
            <a:cxnSpLocks/>
          </p:cNvCxnSpPr>
          <p:nvPr/>
        </p:nvCxnSpPr>
        <p:spPr>
          <a:xfrm>
            <a:off x="4145395" y="4685040"/>
            <a:ext cx="0" cy="42747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xão reta unidirecional 65">
            <a:extLst>
              <a:ext uri="{FF2B5EF4-FFF2-40B4-BE49-F238E27FC236}">
                <a16:creationId xmlns:a16="http://schemas.microsoft.com/office/drawing/2014/main" id="{43F857E8-81AB-4681-BD8F-6E4727381719}"/>
              </a:ext>
            </a:extLst>
          </p:cNvPr>
          <p:cNvCxnSpPr>
            <a:cxnSpLocks/>
          </p:cNvCxnSpPr>
          <p:nvPr/>
        </p:nvCxnSpPr>
        <p:spPr>
          <a:xfrm flipH="1">
            <a:off x="5028122" y="4559948"/>
            <a:ext cx="0" cy="54551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rved Left Arrow 19"/>
          <p:cNvSpPr/>
          <p:nvPr/>
        </p:nvSpPr>
        <p:spPr>
          <a:xfrm>
            <a:off x="6754312" y="3480903"/>
            <a:ext cx="2160067" cy="297243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3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 smtClean="0"/>
              <a:t>Tipologia de Sistemas de Produção Agrícola em Portugal a Sul do Tejo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46940"/>
            <a:ext cx="7886700" cy="3431382"/>
          </a:xfrm>
        </p:spPr>
        <p:txBody>
          <a:bodyPr>
            <a:normAutofit lnSpcReduction="10000"/>
          </a:bodyPr>
          <a:lstStyle/>
          <a:p>
            <a:r>
              <a:rPr lang="pt-PT" dirty="0" err="1" smtClean="0"/>
              <a:t>Nivel</a:t>
            </a:r>
            <a:r>
              <a:rPr lang="pt-PT" dirty="0" smtClean="0"/>
              <a:t> de análise: freguesia</a:t>
            </a:r>
          </a:p>
          <a:p>
            <a:r>
              <a:rPr lang="pt-PT" dirty="0" smtClean="0"/>
              <a:t>Variáveis cobrindo as seguintes dimensões dos SPA:</a:t>
            </a:r>
          </a:p>
          <a:p>
            <a:pPr lvl="1"/>
            <a:r>
              <a:rPr lang="pt-PT" dirty="0" smtClean="0"/>
              <a:t>Intensidade produtiva</a:t>
            </a:r>
          </a:p>
          <a:p>
            <a:pPr lvl="1"/>
            <a:r>
              <a:rPr lang="pt-PT" dirty="0" smtClean="0"/>
              <a:t>Composição do </a:t>
            </a:r>
            <a:r>
              <a:rPr lang="pt-PT" dirty="0" err="1" smtClean="0"/>
              <a:t>efectivo</a:t>
            </a:r>
            <a:r>
              <a:rPr lang="pt-PT" dirty="0" smtClean="0"/>
              <a:t> pecuário</a:t>
            </a:r>
          </a:p>
          <a:p>
            <a:pPr lvl="1"/>
            <a:r>
              <a:rPr lang="pt-PT" dirty="0" smtClean="0"/>
              <a:t>Uso da Superfície Agrícola Utilizada (S.A.U.)</a:t>
            </a:r>
          </a:p>
          <a:p>
            <a:pPr lvl="1"/>
            <a:r>
              <a:rPr lang="pt-PT" dirty="0" smtClean="0"/>
              <a:t>Uso da Terra Arável</a:t>
            </a:r>
          </a:p>
          <a:p>
            <a:pPr lvl="1"/>
            <a:r>
              <a:rPr lang="pt-PT" dirty="0" smtClean="0"/>
              <a:t>Culturas permanentes</a:t>
            </a:r>
          </a:p>
          <a:p>
            <a:pPr marL="171450" lvl="1">
              <a:spcBef>
                <a:spcPts val="750"/>
              </a:spcBef>
            </a:pPr>
            <a:r>
              <a:rPr lang="pt-PT" sz="2100" dirty="0"/>
              <a:t>Análise de clusters corrida sobre as principais componentes resultantes de uma ACP prévia</a:t>
            </a:r>
          </a:p>
          <a:p>
            <a:pPr marL="171450" lvl="1">
              <a:spcBef>
                <a:spcPts val="750"/>
              </a:spcBef>
            </a:pPr>
            <a:r>
              <a:rPr lang="pt-PT" sz="2100" dirty="0"/>
              <a:t>Fonte dos dados: Recenseamentos Gerais de Agricultura 1999 e 2009 (Instituto Nacional de Estatística)</a:t>
            </a:r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137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 smtClean="0"/>
              <a:t>Tipologia de Sistemas de Produção  (resultados: 7 SP)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35" y="2312562"/>
            <a:ext cx="2107875" cy="1188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383" y="2304246"/>
            <a:ext cx="2277533" cy="1188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387" y="2304246"/>
            <a:ext cx="1909622" cy="1197138"/>
          </a:xfrm>
          <a:prstGeom prst="rect">
            <a:avLst/>
          </a:prstGeom>
        </p:spPr>
      </p:pic>
      <p:pic>
        <p:nvPicPr>
          <p:cNvPr id="8" name="Picture 7" descr="Image result for Barros de Bej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723" y="2295931"/>
            <a:ext cx="1945385" cy="1205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574" y="3978401"/>
            <a:ext cx="2345639" cy="1316850"/>
          </a:xfrm>
          <a:prstGeom prst="rect">
            <a:avLst/>
          </a:prstGeom>
        </p:spPr>
      </p:pic>
      <p:pic>
        <p:nvPicPr>
          <p:cNvPr id="10" name="Picture 9" descr="File:LezÃ­ria (5838019282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125" y="3978401"/>
            <a:ext cx="2545751" cy="13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1263" y="3978401"/>
            <a:ext cx="2132331" cy="13168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7461" y="3551069"/>
            <a:ext cx="214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 smtClean="0">
                <a:solidFill>
                  <a:prstClr val="black"/>
                </a:solidFill>
                <a:latin typeface="Calibri" panose="020F0502020204030204"/>
              </a:rPr>
              <a:t>Agricultura residual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79416" y="3589153"/>
            <a:ext cx="1921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 smtClean="0">
                <a:solidFill>
                  <a:prstClr val="black"/>
                </a:solidFill>
                <a:latin typeface="Calibri" panose="020F0502020204030204"/>
              </a:rPr>
              <a:t>Olival + ovinos 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3654" y="3492388"/>
            <a:ext cx="253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 smtClean="0">
                <a:solidFill>
                  <a:prstClr val="black"/>
                </a:solidFill>
                <a:latin typeface="Calibri" panose="020F0502020204030204"/>
              </a:rPr>
              <a:t>Pastoreio de bovinos em montado 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09853" y="3492388"/>
            <a:ext cx="2727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 smtClean="0">
                <a:solidFill>
                  <a:prstClr val="black"/>
                </a:solidFill>
                <a:latin typeface="Calibri" panose="020F0502020204030204"/>
              </a:rPr>
              <a:t>Culturas anuais intensivas de sequeiro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7308" y="5303377"/>
            <a:ext cx="1988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 smtClean="0">
                <a:solidFill>
                  <a:prstClr val="black"/>
                </a:solidFill>
                <a:latin typeface="Calibri" panose="020F0502020204030204"/>
              </a:rPr>
              <a:t>Culturas anuais de sequeiro com pousios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7915" y="5303377"/>
            <a:ext cx="1988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 smtClean="0">
                <a:solidFill>
                  <a:prstClr val="black"/>
                </a:solidFill>
                <a:latin typeface="Calibri" panose="020F0502020204030204"/>
              </a:rPr>
              <a:t>Culturas anuais de regadio + vinha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13344" y="5295251"/>
            <a:ext cx="1988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 smtClean="0">
                <a:solidFill>
                  <a:prstClr val="black"/>
                </a:solidFill>
                <a:latin typeface="Calibri" panose="020F0502020204030204"/>
              </a:rPr>
              <a:t>Pomar misto de sequeiro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945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3600" dirty="0"/>
              <a:t>Serviços de ecossistema (SE</a:t>
            </a:r>
            <a:r>
              <a:rPr lang="pt-PT" sz="3600" dirty="0" smtClean="0"/>
              <a:t>)  </a:t>
            </a:r>
            <a:r>
              <a:rPr lang="pt-P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altLang="pt-PT" b="1" dirty="0" smtClean="0">
                <a:solidFill>
                  <a:srgbClr val="00B050"/>
                </a:solidFill>
              </a:rPr>
              <a:t>Primeiro exemplo</a:t>
            </a:r>
            <a:r>
              <a:rPr lang="pt-PT" altLang="pt-PT" b="1" dirty="0">
                <a:solidFill>
                  <a:srgbClr val="00B050"/>
                </a:solidFill>
              </a:rPr>
              <a:t>: </a:t>
            </a:r>
            <a:endParaRPr lang="pt-PT" altLang="pt-PT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pt-PT" altLang="pt-PT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pt-PT" altLang="pt-PT" sz="2600" b="1" dirty="0" smtClean="0">
                <a:solidFill>
                  <a:srgbClr val="C00000"/>
                </a:solidFill>
              </a:rPr>
              <a:t>% do território sob gestão agrícola/</a:t>
            </a:r>
            <a:r>
              <a:rPr lang="pt-PT" altLang="pt-PT" sz="2600" b="1" dirty="0" err="1" smtClean="0">
                <a:solidFill>
                  <a:srgbClr val="C00000"/>
                </a:solidFill>
              </a:rPr>
              <a:t>agro-florestal</a:t>
            </a:r>
            <a:endParaRPr lang="pt-PT" altLang="pt-PT" sz="26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pt-PT" altLang="pt-PT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pt-PT" altLang="pt-PT" sz="2800" b="1" dirty="0" smtClean="0">
                <a:solidFill>
                  <a:srgbClr val="C00000"/>
                </a:solidFill>
              </a:rPr>
              <a:t>(</a:t>
            </a:r>
            <a:r>
              <a:rPr lang="pt-PT" altLang="pt-PT" sz="2800" b="1" dirty="0" err="1" smtClean="0">
                <a:solidFill>
                  <a:srgbClr val="C00000"/>
                </a:solidFill>
              </a:rPr>
              <a:t>des</a:t>
            </a:r>
            <a:r>
              <a:rPr lang="pt-PT" altLang="pt-PT" sz="2800" b="1" dirty="0" smtClean="0">
                <a:solidFill>
                  <a:srgbClr val="C00000"/>
                </a:solidFill>
              </a:rPr>
              <a:t>)continuidade horizontal ou vertical de combustível à escala da paisagem</a:t>
            </a:r>
          </a:p>
          <a:p>
            <a:pPr marL="0" indent="0" algn="ctr">
              <a:buNone/>
            </a:pPr>
            <a:endParaRPr lang="pt-PT" altLang="pt-PT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pt-PT" altLang="pt-PT" sz="2800" b="1" dirty="0" smtClean="0">
                <a:solidFill>
                  <a:srgbClr val="C00000"/>
                </a:solidFill>
              </a:rPr>
              <a:t>risco </a:t>
            </a:r>
            <a:r>
              <a:rPr lang="pt-PT" altLang="pt-PT" sz="2800" b="1" dirty="0">
                <a:solidFill>
                  <a:srgbClr val="C00000"/>
                </a:solidFill>
              </a:rPr>
              <a:t>de </a:t>
            </a:r>
            <a:r>
              <a:rPr lang="pt-PT" altLang="pt-PT" sz="2800" b="1" dirty="0" smtClean="0">
                <a:solidFill>
                  <a:srgbClr val="C00000"/>
                </a:solidFill>
              </a:rPr>
              <a:t>incêndio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103948" y="3284984"/>
            <a:ext cx="93610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Down Arrow 5"/>
          <p:cNvSpPr/>
          <p:nvPr/>
        </p:nvSpPr>
        <p:spPr>
          <a:xfrm>
            <a:off x="4103948" y="4869160"/>
            <a:ext cx="93610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83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529" y="783912"/>
            <a:ext cx="3752604" cy="5305595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0E6E3146-613D-47FA-BE36-E26AF71DFCA8}"/>
              </a:ext>
            </a:extLst>
          </p:cNvPr>
          <p:cNvSpPr txBox="1">
            <a:spLocks/>
          </p:cNvSpPr>
          <p:nvPr/>
        </p:nvSpPr>
        <p:spPr>
          <a:xfrm>
            <a:off x="4076700" y="1343024"/>
            <a:ext cx="4133850" cy="485777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450"/>
              </a:spcAft>
            </a:pPr>
            <a:r>
              <a:rPr lang="pt-PT" sz="3300" b="1" dirty="0">
                <a:solidFill>
                  <a:prstClr val="black"/>
                </a:solidFill>
              </a:rPr>
              <a:t>Distribuição dos SP em 1999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54" y="3316953"/>
            <a:ext cx="633446" cy="24033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199" y="3388342"/>
            <a:ext cx="19333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Agricultura residual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3688425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Pomar misto de sequeiro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4057451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Culturas anuais de regadio (+ vinha)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199" y="4395382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Pastoreio de bovinos em montado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4733314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Culturas anuais intensivas de sequeiro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199" y="5038249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Olival (+ ovinos)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199" y="5343184"/>
            <a:ext cx="33506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Culturas anuais de sequeiro com pousios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674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09650"/>
            <a:ext cx="89535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6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dirty="0" smtClean="0"/>
              <a:t>Drivers socioeconómicos e biofísicos da escolha de Sistema de Produção (1999)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46940"/>
            <a:ext cx="7886700" cy="3431382"/>
          </a:xfrm>
        </p:spPr>
        <p:txBody>
          <a:bodyPr>
            <a:normAutofit fontScale="92500"/>
          </a:bodyPr>
          <a:lstStyle/>
          <a:p>
            <a:r>
              <a:rPr lang="pt-PT" dirty="0" err="1" smtClean="0"/>
              <a:t>Nivel</a:t>
            </a:r>
            <a:r>
              <a:rPr lang="pt-PT" dirty="0" smtClean="0"/>
              <a:t> de análise: freguesia</a:t>
            </a:r>
          </a:p>
          <a:p>
            <a:r>
              <a:rPr lang="pt-PT" dirty="0" smtClean="0"/>
              <a:t>Tipos de drivers:</a:t>
            </a:r>
          </a:p>
          <a:p>
            <a:pPr lvl="1"/>
            <a:r>
              <a:rPr lang="pt-PT" dirty="0" smtClean="0"/>
              <a:t>Indicadores socioeconómicos das explorações </a:t>
            </a:r>
          </a:p>
          <a:p>
            <a:pPr marL="342900" lvl="1" indent="0">
              <a:buNone/>
            </a:pPr>
            <a:r>
              <a:rPr lang="pt-PT" dirty="0"/>
              <a:t>	</a:t>
            </a:r>
            <a:r>
              <a:rPr lang="pt-PT" sz="1500" dirty="0"/>
              <a:t>(e.g.: dimensão média; número de blocos; idade do agricultor; fontes de 	rendimento do agricultor) (fonte: RGA) </a:t>
            </a:r>
          </a:p>
          <a:p>
            <a:pPr lvl="1"/>
            <a:r>
              <a:rPr lang="pt-PT" dirty="0" smtClean="0"/>
              <a:t>Indicadores socioeconómicos do território </a:t>
            </a:r>
          </a:p>
          <a:p>
            <a:pPr marL="685800" lvl="2" indent="0">
              <a:buNone/>
            </a:pPr>
            <a:r>
              <a:rPr lang="pt-PT" dirty="0" smtClean="0"/>
              <a:t>(e.g.: densidade populacional; mercado de arrendamento de terra; mercado de trabalho) (fontes: RGA e RGP) </a:t>
            </a:r>
          </a:p>
          <a:p>
            <a:pPr lvl="1"/>
            <a:r>
              <a:rPr lang="pt-PT" dirty="0" smtClean="0"/>
              <a:t>Variáveis biofísicas </a:t>
            </a:r>
          </a:p>
          <a:p>
            <a:pPr marL="342900" lvl="1" indent="0">
              <a:buNone/>
            </a:pPr>
            <a:r>
              <a:rPr lang="pt-PT" dirty="0"/>
              <a:t>	</a:t>
            </a:r>
            <a:r>
              <a:rPr lang="pt-PT" sz="1500" dirty="0"/>
              <a:t>(e.g.: precipitação, declive, textura dos solos) (fontes: cartografias diversas, Atlas do 	Ambiente) </a:t>
            </a:r>
          </a:p>
          <a:p>
            <a:pPr marL="171450" lvl="1">
              <a:spcBef>
                <a:spcPts val="750"/>
              </a:spcBef>
            </a:pPr>
            <a:r>
              <a:rPr lang="pt-PT" sz="2100" dirty="0"/>
              <a:t>Análise de variância (Teste de </a:t>
            </a:r>
            <a:r>
              <a:rPr lang="pt-PT" sz="2100" dirty="0" err="1"/>
              <a:t>Kruskal-Wallis</a:t>
            </a:r>
            <a:r>
              <a:rPr lang="pt-PT" sz="2100" dirty="0"/>
              <a:t> e </a:t>
            </a:r>
            <a:r>
              <a:rPr lang="pt-PT" sz="2100" dirty="0" err="1"/>
              <a:t>pairwise</a:t>
            </a:r>
            <a:r>
              <a:rPr lang="pt-PT" sz="2100" dirty="0"/>
              <a:t> </a:t>
            </a:r>
            <a:r>
              <a:rPr lang="pt-PT" sz="2100" dirty="0" err="1"/>
              <a:t>Post</a:t>
            </a:r>
            <a:r>
              <a:rPr lang="pt-PT" sz="2100" dirty="0"/>
              <a:t> Hoc </a:t>
            </a:r>
            <a:r>
              <a:rPr lang="pt-PT" sz="2100" dirty="0" err="1"/>
              <a:t>tests</a:t>
            </a:r>
            <a:r>
              <a:rPr lang="pt-PT" sz="2100" dirty="0"/>
              <a:t>)</a:t>
            </a:r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72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529" y="783912"/>
            <a:ext cx="3752604" cy="5305595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0E6E3146-613D-47FA-BE36-E26AF71DFCA8}"/>
              </a:ext>
            </a:extLst>
          </p:cNvPr>
          <p:cNvSpPr txBox="1">
            <a:spLocks/>
          </p:cNvSpPr>
          <p:nvPr/>
        </p:nvSpPr>
        <p:spPr>
          <a:xfrm>
            <a:off x="4076700" y="1343024"/>
            <a:ext cx="4133850" cy="485777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450"/>
              </a:spcAft>
            </a:pPr>
            <a:r>
              <a:rPr lang="pt-PT" sz="3300" b="1" dirty="0">
                <a:solidFill>
                  <a:prstClr val="black"/>
                </a:solidFill>
              </a:rPr>
              <a:t>Distribuição dos SP em 1999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54" y="3316953"/>
            <a:ext cx="633446" cy="24033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199" y="3388342"/>
            <a:ext cx="19333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Agricultura residual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3688425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Pomar misto de sequeiro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4057451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Culturas anuais de regadio (+ vinha)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199" y="4395382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Pastoreio de bovinos em montado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4733314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Culturas anuais intensivas de sequeiro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199" y="5038249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Olival (+ ovinos)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199" y="5343184"/>
            <a:ext cx="33506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Culturas anuais de sequeiro com pousios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025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50" y="857250"/>
            <a:ext cx="3856643" cy="5353334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0E6E3146-613D-47FA-BE36-E26AF71DFCA8}"/>
              </a:ext>
            </a:extLst>
          </p:cNvPr>
          <p:cNvSpPr txBox="1">
            <a:spLocks/>
          </p:cNvSpPr>
          <p:nvPr/>
        </p:nvSpPr>
        <p:spPr>
          <a:xfrm>
            <a:off x="4076700" y="1343024"/>
            <a:ext cx="4133850" cy="485777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450"/>
              </a:spcAft>
            </a:pPr>
            <a:r>
              <a:rPr lang="pt-PT" sz="3300" b="1" dirty="0">
                <a:solidFill>
                  <a:prstClr val="black"/>
                </a:solidFill>
              </a:rPr>
              <a:t>Drivers da escolha de SP (1999)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73054" y="2484746"/>
            <a:ext cx="3737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2100" dirty="0">
                <a:solidFill>
                  <a:prstClr val="black"/>
                </a:solidFill>
                <a:latin typeface="Calibri" panose="020F0502020204030204"/>
              </a:rPr>
              <a:t>Exemplo de um driver biofísico: declive (em %)</a:t>
            </a:r>
            <a:endParaRPr lang="en-GB" sz="21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389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8" y="1317862"/>
            <a:ext cx="8894930" cy="4682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962" y="948741"/>
            <a:ext cx="809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b="1" dirty="0">
                <a:solidFill>
                  <a:prstClr val="black"/>
                </a:solidFill>
                <a:latin typeface="Calibri" panose="020F0502020204030204"/>
              </a:rPr>
              <a:t>Drivers Socioeconómicos e Biofísicos da escolha dos Sistemas de Produção:</a:t>
            </a:r>
            <a:endParaRPr lang="en-GB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293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dirty="0" smtClean="0"/>
              <a:t>Mudança de Sistemas de Produção entre 1999</a:t>
            </a:r>
            <a:r>
              <a:rPr lang="pt-PT" dirty="0"/>
              <a:t> </a:t>
            </a:r>
            <a:r>
              <a:rPr lang="pt-PT" dirty="0" smtClean="0"/>
              <a:t>e 2009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46940"/>
            <a:ext cx="7886700" cy="3431382"/>
          </a:xfrm>
        </p:spPr>
        <p:txBody>
          <a:bodyPr>
            <a:normAutofit/>
          </a:bodyPr>
          <a:lstStyle/>
          <a:p>
            <a:r>
              <a:rPr lang="pt-PT" dirty="0" err="1" smtClean="0"/>
              <a:t>Nivel</a:t>
            </a:r>
            <a:r>
              <a:rPr lang="pt-PT" dirty="0" smtClean="0"/>
              <a:t> de análise: freguesia</a:t>
            </a:r>
          </a:p>
          <a:p>
            <a:pPr marL="171450" lvl="1">
              <a:spcBef>
                <a:spcPts val="750"/>
              </a:spcBef>
            </a:pPr>
            <a:r>
              <a:rPr lang="pt-PT" sz="2100" dirty="0"/>
              <a:t>Matriz de transição de Sistemas de Produção</a:t>
            </a:r>
          </a:p>
          <a:p>
            <a:pPr marL="171450" lvl="1">
              <a:spcBef>
                <a:spcPts val="750"/>
              </a:spcBef>
            </a:pPr>
            <a:r>
              <a:rPr lang="pt-PT" sz="2100" dirty="0"/>
              <a:t>Drivers principais da mudança:</a:t>
            </a:r>
          </a:p>
          <a:p>
            <a:pPr marL="514350" lvl="2">
              <a:spcBef>
                <a:spcPts val="750"/>
              </a:spcBef>
            </a:pPr>
            <a:r>
              <a:rPr lang="pt-PT" dirty="0" smtClean="0"/>
              <a:t>Reforma da PAC de 2003 (2005)</a:t>
            </a:r>
          </a:p>
          <a:p>
            <a:pPr marL="514350" lvl="2">
              <a:spcBef>
                <a:spcPts val="750"/>
              </a:spcBef>
            </a:pPr>
            <a:r>
              <a:rPr lang="pt-PT" dirty="0" smtClean="0"/>
              <a:t>Política de regadio público</a:t>
            </a:r>
          </a:p>
          <a:p>
            <a:pPr marL="514350" lvl="2">
              <a:spcBef>
                <a:spcPts val="750"/>
              </a:spcBef>
            </a:pPr>
            <a:r>
              <a:rPr lang="pt-PT" dirty="0" smtClean="0"/>
              <a:t>Contexto de mercado do azeite</a:t>
            </a:r>
          </a:p>
          <a:p>
            <a:pPr marL="171450" lvl="1">
              <a:spcBef>
                <a:spcPts val="750"/>
              </a:spcBef>
            </a:pPr>
            <a:r>
              <a:rPr lang="pt-PT" sz="2100" dirty="0"/>
              <a:t>Identificação de drivers socioeconómicos e biofísicos (espaciais) facilitadores da mudança</a:t>
            </a:r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807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529" y="783912"/>
            <a:ext cx="3752604" cy="5305595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0E6E3146-613D-47FA-BE36-E26AF71DFCA8}"/>
              </a:ext>
            </a:extLst>
          </p:cNvPr>
          <p:cNvSpPr txBox="1">
            <a:spLocks/>
          </p:cNvSpPr>
          <p:nvPr/>
        </p:nvSpPr>
        <p:spPr>
          <a:xfrm>
            <a:off x="4076700" y="1343024"/>
            <a:ext cx="4133850" cy="485777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450"/>
              </a:spcAft>
            </a:pPr>
            <a:r>
              <a:rPr lang="pt-PT" sz="3300" b="1" dirty="0">
                <a:solidFill>
                  <a:prstClr val="black"/>
                </a:solidFill>
              </a:rPr>
              <a:t>Distribuição dos SP em 1999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54" y="3316953"/>
            <a:ext cx="633446" cy="24033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199" y="3388342"/>
            <a:ext cx="19333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Agricultura residual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3688425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Pomar misto de sequeiro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4057451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Culturas anuais de regadio (+ vinha)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199" y="4395382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Pastoreio de bovinos em montado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4733314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Culturas anuais intensivas de sequeiro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199" y="5038249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Olival (+ ovinos)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199" y="5343184"/>
            <a:ext cx="33506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Culturas anuais de sequeiro com pousios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856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E6E3146-613D-47FA-BE36-E26AF71DFCA8}"/>
              </a:ext>
            </a:extLst>
          </p:cNvPr>
          <p:cNvSpPr txBox="1">
            <a:spLocks/>
          </p:cNvSpPr>
          <p:nvPr/>
        </p:nvSpPr>
        <p:spPr>
          <a:xfrm>
            <a:off x="4076700" y="1343024"/>
            <a:ext cx="4133850" cy="485777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450"/>
              </a:spcAft>
            </a:pPr>
            <a:r>
              <a:rPr lang="pt-PT" sz="3300" b="1" dirty="0">
                <a:solidFill>
                  <a:prstClr val="black"/>
                </a:solidFill>
              </a:rPr>
              <a:t>Distribuição dos SP em 2009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54" y="3316953"/>
            <a:ext cx="633446" cy="24033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199" y="3388342"/>
            <a:ext cx="19333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Agricultura residual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3688425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Pomar misto de sequeiro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4057451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Culturas anuais de regadio (+ vinha)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199" y="4395382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Pastoreio de bovinos em montado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4733314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Culturas anuais intensivas de sequeiro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199" y="5038249"/>
            <a:ext cx="3181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Olival (+ ovinos)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199" y="5343184"/>
            <a:ext cx="33506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500" dirty="0">
                <a:solidFill>
                  <a:prstClr val="black"/>
                </a:solidFill>
                <a:latin typeface="Calibri" panose="020F0502020204030204"/>
              </a:rPr>
              <a:t>Culturas anuais de sequeiro com pousios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7" y="939138"/>
            <a:ext cx="3330008" cy="50616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2203" y="3591426"/>
            <a:ext cx="863037" cy="3970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1359" y="3430641"/>
            <a:ext cx="863037" cy="3970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9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4310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909" y="2396164"/>
            <a:ext cx="2207419" cy="36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6367463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4110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357" y="2271712"/>
            <a:ext cx="2250281" cy="372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3" y="1485900"/>
            <a:ext cx="6772275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1324" y="1012693"/>
            <a:ext cx="57013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2100" b="1" dirty="0">
                <a:solidFill>
                  <a:prstClr val="black"/>
                </a:solidFill>
                <a:latin typeface="Calibri" panose="020F0502020204030204"/>
              </a:rPr>
              <a:t>Matriz de transição entre Sistemas de Produção</a:t>
            </a:r>
            <a:endParaRPr lang="en-GB" sz="21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8630" y="5372100"/>
            <a:ext cx="779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 smtClean="0">
                <a:solidFill>
                  <a:prstClr val="black"/>
                </a:solidFill>
                <a:latin typeface="Calibri" panose="020F0502020204030204"/>
              </a:rPr>
              <a:t>Nota: as transições entre SP estão expressas em percentagem da superfície territorial total da área de estudo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524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786" y="854922"/>
            <a:ext cx="6943569" cy="514582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19516" y="1379278"/>
            <a:ext cx="337782" cy="13920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657298" y="1379278"/>
            <a:ext cx="337782" cy="13920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04214" y="1379277"/>
            <a:ext cx="337782" cy="13920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4083" y="1379277"/>
            <a:ext cx="337782" cy="13920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271447" y="1379276"/>
            <a:ext cx="921225" cy="13920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70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70045"/>
            <a:ext cx="6840941" cy="513070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21926" y="1102910"/>
            <a:ext cx="777922" cy="13920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404814" y="1217210"/>
            <a:ext cx="460612" cy="13920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9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782" y="864973"/>
            <a:ext cx="6834158" cy="513577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477069" y="1102910"/>
            <a:ext cx="634620" cy="13920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111689" y="1102910"/>
            <a:ext cx="368490" cy="13920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480179" y="1102910"/>
            <a:ext cx="634620" cy="13920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114799" y="1102910"/>
            <a:ext cx="634620" cy="13920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749419" y="1102910"/>
            <a:ext cx="890518" cy="13920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0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dirty="0" smtClean="0"/>
              <a:t>Avaliação de Sistemas de Produção quanto ao Estado e Serviços de Ecossistemas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46940"/>
            <a:ext cx="7886700" cy="3431382"/>
          </a:xfrm>
        </p:spPr>
        <p:txBody>
          <a:bodyPr>
            <a:normAutofit lnSpcReduction="10000"/>
          </a:bodyPr>
          <a:lstStyle/>
          <a:p>
            <a:r>
              <a:rPr lang="pt-PT" dirty="0" err="1" smtClean="0"/>
              <a:t>Nivel</a:t>
            </a:r>
            <a:r>
              <a:rPr lang="pt-PT" dirty="0" smtClean="0"/>
              <a:t> de análise: freguesia</a:t>
            </a:r>
          </a:p>
          <a:p>
            <a:pPr marL="171450" lvl="1">
              <a:spcBef>
                <a:spcPts val="750"/>
              </a:spcBef>
            </a:pPr>
            <a:r>
              <a:rPr lang="pt-PT" sz="2100" dirty="0"/>
              <a:t>Cruzamento do mapa dos sistemas de produção em 2009 com: </a:t>
            </a:r>
          </a:p>
          <a:p>
            <a:pPr marL="514350" lvl="2">
              <a:spcBef>
                <a:spcPts val="750"/>
              </a:spcBef>
            </a:pPr>
            <a:r>
              <a:rPr lang="pt-PT" dirty="0" smtClean="0"/>
              <a:t>o mapeamento de estado e serviços de ecossistemas realizado por uma equipa do Instituto Superior Técnico (IST/</a:t>
            </a:r>
            <a:r>
              <a:rPr lang="pt-PT" dirty="0" err="1" smtClean="0"/>
              <a:t>Ulisboa</a:t>
            </a:r>
            <a:r>
              <a:rPr lang="pt-PT" dirty="0" smtClean="0"/>
              <a:t> 2007)</a:t>
            </a:r>
          </a:p>
          <a:p>
            <a:pPr marL="514350" lvl="2">
              <a:spcBef>
                <a:spcPts val="750"/>
              </a:spcBef>
            </a:pPr>
            <a:r>
              <a:rPr lang="pt-PT" dirty="0" smtClean="0"/>
              <a:t>o mapa de níveis de perigosidade de incêndio (IGOT/</a:t>
            </a:r>
            <a:r>
              <a:rPr lang="pt-PT" dirty="0" err="1" smtClean="0"/>
              <a:t>Ulisboa</a:t>
            </a:r>
            <a:r>
              <a:rPr lang="pt-PT" dirty="0" smtClean="0"/>
              <a:t>, 2012)</a:t>
            </a:r>
          </a:p>
          <a:p>
            <a:pPr marL="514350" lvl="2">
              <a:spcBef>
                <a:spcPts val="750"/>
              </a:spcBef>
            </a:pPr>
            <a:r>
              <a:rPr lang="pt-PT" dirty="0" smtClean="0"/>
              <a:t>o mapa de produtividade Cinegética (ISA, 2015)</a:t>
            </a:r>
          </a:p>
          <a:p>
            <a:pPr marL="514350" lvl="2">
              <a:spcBef>
                <a:spcPts val="750"/>
              </a:spcBef>
            </a:pPr>
            <a:r>
              <a:rPr lang="pt-PT" dirty="0" smtClean="0"/>
              <a:t>o mapa de aptidão do território para o Lince-ibérico elaborado neste estudo (ISA, 2018)  </a:t>
            </a:r>
          </a:p>
          <a:p>
            <a:pPr marL="171450" lvl="1">
              <a:spcBef>
                <a:spcPts val="750"/>
              </a:spcBef>
            </a:pPr>
            <a:r>
              <a:rPr lang="pt-PT" sz="2100" dirty="0"/>
              <a:t>Análise de variância (Teste de </a:t>
            </a:r>
            <a:r>
              <a:rPr lang="pt-PT" sz="2100" dirty="0" err="1"/>
              <a:t>Kruskal-Wallis</a:t>
            </a:r>
            <a:r>
              <a:rPr lang="pt-PT" sz="2100" dirty="0"/>
              <a:t> e </a:t>
            </a:r>
            <a:r>
              <a:rPr lang="pt-PT" sz="2100" dirty="0" err="1"/>
              <a:t>pairwise</a:t>
            </a:r>
            <a:r>
              <a:rPr lang="pt-PT" sz="2100" dirty="0"/>
              <a:t> </a:t>
            </a:r>
            <a:r>
              <a:rPr lang="pt-PT" sz="2100" dirty="0" err="1"/>
              <a:t>Post</a:t>
            </a:r>
            <a:r>
              <a:rPr lang="pt-PT" sz="2100" dirty="0"/>
              <a:t> Hoc </a:t>
            </a:r>
            <a:r>
              <a:rPr lang="pt-PT" sz="2100" dirty="0" err="1"/>
              <a:t>tests</a:t>
            </a:r>
            <a:r>
              <a:rPr lang="pt-PT" sz="2100" dirty="0"/>
              <a:t>) entre Sistemas de Produção</a:t>
            </a:r>
          </a:p>
          <a:p>
            <a:pPr marL="171450" lvl="1">
              <a:spcBef>
                <a:spcPts val="750"/>
              </a:spcBef>
            </a:pPr>
            <a:r>
              <a:rPr lang="pt-PT" sz="2100" dirty="0"/>
              <a:t>Avaliação dos ganhos e perdas de serviços para as principais transições de Sistemas de Produção</a:t>
            </a:r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439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522081" y="1453984"/>
            <a:ext cx="5832518" cy="298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b="1" dirty="0"/>
              <a:t>Identificação de variáveis (do RGA):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94BB9A9-A464-4C98-B2E8-2F448E1021B9}"/>
              </a:ext>
            </a:extLst>
          </p:cNvPr>
          <p:cNvSpPr txBox="1"/>
          <p:nvPr/>
        </p:nvSpPr>
        <p:spPr>
          <a:xfrm>
            <a:off x="1320192" y="1493325"/>
            <a:ext cx="6506125" cy="4443770"/>
          </a:xfrm>
          <a:prstGeom prst="roundRect">
            <a:avLst/>
          </a:prstGeom>
          <a:solidFill>
            <a:schemeClr val="accent2">
              <a:alpha val="32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Indicadores de estado do ecossistema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prstClr val="black"/>
                </a:solidFill>
              </a:rPr>
              <a:t>Matéria Orgânica no Solo </a:t>
            </a:r>
            <a:r>
              <a:rPr lang="pt-PT" dirty="0">
                <a:solidFill>
                  <a:prstClr val="black"/>
                </a:solidFill>
              </a:rPr>
              <a:t>(</a:t>
            </a:r>
            <a:r>
              <a:rPr lang="pt-PT" dirty="0" err="1">
                <a:solidFill>
                  <a:prstClr val="black"/>
                </a:solidFill>
              </a:rPr>
              <a:t>tC</a:t>
            </a:r>
            <a:r>
              <a:rPr lang="pt-PT" dirty="0">
                <a:solidFill>
                  <a:prstClr val="black"/>
                </a:solidFill>
              </a:rPr>
              <a:t>/</a:t>
            </a:r>
            <a:r>
              <a:rPr lang="pt-PT" dirty="0" err="1">
                <a:solidFill>
                  <a:prstClr val="black"/>
                </a:solidFill>
              </a:rPr>
              <a:t>ha</a:t>
            </a:r>
            <a:r>
              <a:rPr lang="pt-PT" dirty="0">
                <a:solidFill>
                  <a:prstClr val="black"/>
                </a:solidFill>
              </a:rPr>
              <a:t>)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b="1" u="sng" dirty="0">
                <a:solidFill>
                  <a:prstClr val="black"/>
                </a:solidFill>
              </a:rPr>
              <a:t>Relevância</a:t>
            </a:r>
            <a:r>
              <a:rPr lang="pt-PT" sz="1050" dirty="0">
                <a:solidFill>
                  <a:prstClr val="black"/>
                </a:solidFill>
              </a:rPr>
              <a:t>: Importância deste parâmetro para influenciar processos diversos essenciais à dinâmica dos ecossistemas (e.g. disponibilidade de nutrientes e água e a diversidade e atividade de </a:t>
            </a:r>
            <a:r>
              <a:rPr lang="pt-PT" sz="1050" dirty="0" err="1">
                <a:solidFill>
                  <a:prstClr val="black"/>
                </a:solidFill>
              </a:rPr>
              <a:t>microorganismos</a:t>
            </a:r>
            <a:r>
              <a:rPr lang="pt-PT" sz="1050" dirty="0">
                <a:solidFill>
                  <a:prstClr val="black"/>
                </a:solidFill>
              </a:rPr>
              <a:t>. 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b="1" u="sng" dirty="0">
                <a:solidFill>
                  <a:prstClr val="black"/>
                </a:solidFill>
              </a:rPr>
              <a:t>Metodologia</a:t>
            </a:r>
            <a:r>
              <a:rPr lang="pt-PT" sz="1050" dirty="0">
                <a:solidFill>
                  <a:prstClr val="black"/>
                </a:solidFill>
              </a:rPr>
              <a:t>: Informação recolhida para uma mesma profundidade (0-40 cm) para as classes KP (Kyoto </a:t>
            </a:r>
            <a:r>
              <a:rPr lang="pt-PT" sz="1050" dirty="0" err="1">
                <a:solidFill>
                  <a:prstClr val="black"/>
                </a:solidFill>
              </a:rPr>
              <a:t>Protocol</a:t>
            </a:r>
            <a:r>
              <a:rPr lang="pt-PT" sz="1050" dirty="0">
                <a:solidFill>
                  <a:prstClr val="black"/>
                </a:solidFill>
              </a:rPr>
              <a:t>) definidas pela APA com base nas categorias do IPCC27 e harmonizadas com a nomenclatura de ocupação do solo constante das cartas COS’90 e COS’07. Após harmonização das classes KP, foi possível utilizar os valores médios de teor de matéria orgânica para estimar o indicador de condição de matéria orgânica no solo.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sz="1050" dirty="0">
              <a:solidFill>
                <a:prstClr val="black"/>
              </a:solidFill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prstClr val="black"/>
                </a:solidFill>
              </a:rPr>
              <a:t>Valor Ecológico das Comunidades Vegetais</a:t>
            </a:r>
            <a:r>
              <a:rPr lang="pt-PT" dirty="0">
                <a:solidFill>
                  <a:prstClr val="black"/>
                </a:solidFill>
              </a:rPr>
              <a:t> 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b="1" u="sng" dirty="0">
                <a:solidFill>
                  <a:prstClr val="black"/>
                </a:solidFill>
              </a:rPr>
              <a:t>Relevância</a:t>
            </a:r>
            <a:r>
              <a:rPr lang="pt-PT" sz="1050" dirty="0">
                <a:solidFill>
                  <a:prstClr val="black"/>
                </a:solidFill>
              </a:rPr>
              <a:t>: As comunidades vegetais traduzem as variáveis ambientais do ecossistema que integram e sumarizam a sua diversidade florística, assim como as várias relações ecológicas entre os diferentes organismos desse ecossistema.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b="1" u="sng" dirty="0">
                <a:solidFill>
                  <a:prstClr val="black"/>
                </a:solidFill>
              </a:rPr>
              <a:t>Metodologia</a:t>
            </a:r>
            <a:r>
              <a:rPr lang="pt-PT" sz="1050" dirty="0">
                <a:solidFill>
                  <a:prstClr val="black"/>
                </a:solidFill>
              </a:rPr>
              <a:t>: Avaliação qualitativa de 5 parâmetros que variam entre 1 (valor muito baixo) e 5 (valor muito elevado): Naturalidade, </a:t>
            </a:r>
            <a:r>
              <a:rPr lang="pt-PT" sz="1050" dirty="0" err="1">
                <a:solidFill>
                  <a:prstClr val="black"/>
                </a:solidFill>
              </a:rPr>
              <a:t>Substitutividade</a:t>
            </a:r>
            <a:r>
              <a:rPr lang="pt-PT" sz="1050" dirty="0">
                <a:solidFill>
                  <a:prstClr val="black"/>
                </a:solidFill>
              </a:rPr>
              <a:t>, Ameaça, Raridade e Estado de conservação.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dirty="0">
              <a:solidFill>
                <a:prstClr val="black"/>
              </a:solidFill>
            </a:endParaRP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</a:rPr>
              <a:t>…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F7D2218-6549-4328-A607-ADF22441A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1" r="566" b="52034"/>
          <a:stretch/>
        </p:blipFill>
        <p:spPr>
          <a:xfrm flipH="1">
            <a:off x="1137984" y="857251"/>
            <a:ext cx="6927714" cy="52078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95262462-CCFE-447A-8D25-2CA00C53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857249"/>
            <a:ext cx="6850076" cy="520781"/>
          </a:xfrm>
          <a:solidFill>
            <a:schemeClr val="tx1">
              <a:alpha val="32000"/>
            </a:schemeClr>
          </a:solidFill>
        </p:spPr>
        <p:txBody>
          <a:bodyPr anchor="ctr">
            <a:normAutofit/>
          </a:bodyPr>
          <a:lstStyle/>
          <a:p>
            <a:pPr>
              <a:spcAft>
                <a:spcPts val="450"/>
              </a:spcAft>
            </a:pPr>
            <a:r>
              <a:rPr lang="pt-PT" b="1" dirty="0"/>
              <a:t>Serviços dos Ecossistemas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774E55D-1B25-4703-BE05-C774070728DF}"/>
              </a:ext>
            </a:extLst>
          </p:cNvPr>
          <p:cNvSpPr txBox="1"/>
          <p:nvPr/>
        </p:nvSpPr>
        <p:spPr>
          <a:xfrm>
            <a:off x="4908430" y="5804492"/>
            <a:ext cx="2917886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525" dirty="0">
                <a:solidFill>
                  <a:prstClr val="black"/>
                </a:solidFill>
                <a:latin typeface="Trebuchet MS" panose="020B0603020202020204"/>
              </a:rPr>
              <a:t>Fonte: IST, 2014. MAPEAMENTO E AVALIAÇÃO DE SERVIÇOS DE ECOSSISTEMA</a:t>
            </a:r>
          </a:p>
        </p:txBody>
      </p:sp>
      <p:sp>
        <p:nvSpPr>
          <p:cNvPr id="16" name="CaixaDeTexto 20">
            <a:extLst>
              <a:ext uri="{FF2B5EF4-FFF2-40B4-BE49-F238E27FC236}">
                <a16:creationId xmlns:a16="http://schemas.microsoft.com/office/drawing/2014/main" id="{E70826CD-BB5B-49EE-8285-555C510CA265}"/>
              </a:ext>
            </a:extLst>
          </p:cNvPr>
          <p:cNvSpPr txBox="1"/>
          <p:nvPr/>
        </p:nvSpPr>
        <p:spPr>
          <a:xfrm>
            <a:off x="7354599" y="1208258"/>
            <a:ext cx="80645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8275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549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04824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3098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1373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09648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7922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46197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PT" sz="4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Carlos Nunes</a:t>
            </a:r>
          </a:p>
        </p:txBody>
      </p:sp>
    </p:spTree>
    <p:extLst>
      <p:ext uri="{BB962C8B-B14F-4D97-AF65-F5344CB8AC3E}">
        <p14:creationId xmlns:p14="http://schemas.microsoft.com/office/powerpoint/2010/main" val="404491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522081" y="1453984"/>
            <a:ext cx="5832518" cy="298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b="1" dirty="0"/>
              <a:t>Identificação de variáveis (do RGA):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94BB9A9-A464-4C98-B2E8-2F448E1021B9}"/>
              </a:ext>
            </a:extLst>
          </p:cNvPr>
          <p:cNvSpPr txBox="1"/>
          <p:nvPr/>
        </p:nvSpPr>
        <p:spPr>
          <a:xfrm>
            <a:off x="1320192" y="1493326"/>
            <a:ext cx="6506125" cy="4009608"/>
          </a:xfrm>
          <a:prstGeom prst="roundRect">
            <a:avLst/>
          </a:prstGeom>
          <a:solidFill>
            <a:schemeClr val="accent2">
              <a:alpha val="32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Indicadores de estado do ecossistema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dirty="0">
              <a:solidFill>
                <a:prstClr val="black"/>
              </a:solidFill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prstClr val="black"/>
                </a:solidFill>
              </a:rPr>
              <a:t>Fitodiversidade</a:t>
            </a:r>
            <a:r>
              <a:rPr lang="pt-PT" dirty="0">
                <a:solidFill>
                  <a:prstClr val="black"/>
                </a:solidFill>
              </a:rPr>
              <a:t> 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b="1" u="sng" dirty="0">
                <a:solidFill>
                  <a:prstClr val="black"/>
                </a:solidFill>
              </a:rPr>
              <a:t>Relevância</a:t>
            </a:r>
            <a:r>
              <a:rPr lang="pt-PT" sz="1050" dirty="0">
                <a:solidFill>
                  <a:prstClr val="black"/>
                </a:solidFill>
              </a:rPr>
              <a:t>: Indicador de biodiversidade, permite conhecer, para cada tipo de ecossistema, a sua composição florística média ou característica, que traduz a sua riqueza florística e a sua originalidade, assim como a frequência de presença de plantas endémicas ou ameaçadas e de área de distribuição restrita.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b="1" u="sng" dirty="0">
                <a:solidFill>
                  <a:prstClr val="black"/>
                </a:solidFill>
              </a:rPr>
              <a:t>Metodologia</a:t>
            </a:r>
            <a:r>
              <a:rPr lang="pt-PT" sz="1050" dirty="0">
                <a:solidFill>
                  <a:prstClr val="black"/>
                </a:solidFill>
              </a:rPr>
              <a:t>: Avaliação com base na composição florística das comunidades, disponível em bibliografia e na informação acerca da distribuição de espécies da flora produzida no âmbito do relatório de 2013 sobre o estado da Rede Natura 2000. Produziram-se estimativas de valores médios para: espécies protegidas, outras espécies endémicas, outras plantas raras e espécies características.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sz="1050" dirty="0">
              <a:solidFill>
                <a:prstClr val="black"/>
              </a:solidFill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prstClr val="black"/>
                </a:solidFill>
              </a:rPr>
              <a:t>Zoodiversidade</a:t>
            </a:r>
            <a:endParaRPr lang="pt-PT" dirty="0">
              <a:solidFill>
                <a:prstClr val="black"/>
              </a:solidFill>
            </a:endParaRP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b="1" u="sng" dirty="0">
                <a:solidFill>
                  <a:prstClr val="black"/>
                </a:solidFill>
              </a:rPr>
              <a:t>Relevância</a:t>
            </a:r>
            <a:r>
              <a:rPr lang="pt-PT" sz="1050" dirty="0">
                <a:solidFill>
                  <a:prstClr val="black"/>
                </a:solidFill>
              </a:rPr>
              <a:t>: Constitui um dos indicadores para avaliar a condição dos ecossistemas agrícolas, </a:t>
            </a:r>
            <a:r>
              <a:rPr lang="pt-PT" sz="1050" dirty="0" err="1">
                <a:solidFill>
                  <a:prstClr val="black"/>
                </a:solidFill>
              </a:rPr>
              <a:t>agro-florestais</a:t>
            </a:r>
            <a:r>
              <a:rPr lang="pt-PT" sz="1050" dirty="0">
                <a:solidFill>
                  <a:prstClr val="black"/>
                </a:solidFill>
              </a:rPr>
              <a:t>.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b="1" u="sng" dirty="0">
                <a:solidFill>
                  <a:prstClr val="black"/>
                </a:solidFill>
              </a:rPr>
              <a:t>Metodologia</a:t>
            </a:r>
            <a:r>
              <a:rPr lang="pt-PT" sz="1050" dirty="0">
                <a:solidFill>
                  <a:prstClr val="black"/>
                </a:solidFill>
              </a:rPr>
              <a:t>: </a:t>
            </a:r>
            <a:r>
              <a:rPr lang="pt-PT" sz="1050" dirty="0" err="1">
                <a:solidFill>
                  <a:prstClr val="black"/>
                </a:solidFill>
              </a:rPr>
              <a:t>Zoodiversidade</a:t>
            </a:r>
            <a:r>
              <a:rPr lang="pt-PT" sz="1050" dirty="0">
                <a:solidFill>
                  <a:prstClr val="black"/>
                </a:solidFill>
              </a:rPr>
              <a:t> foi restringida à avifauna, considerando a base de dados nacional </a:t>
            </a:r>
            <a:r>
              <a:rPr lang="pt-PT" sz="1050" dirty="0" err="1">
                <a:solidFill>
                  <a:prstClr val="black"/>
                </a:solidFill>
              </a:rPr>
              <a:t>direccionada</a:t>
            </a:r>
            <a:r>
              <a:rPr lang="pt-PT" sz="1050" dirty="0">
                <a:solidFill>
                  <a:prstClr val="black"/>
                </a:solidFill>
              </a:rPr>
              <a:t> para a observação de avifauna, PortugalAves62 (SPEA). Desenvolveu-se um modelo de regressão múltipla de  modo a incorporar outras variáveis ambientais explicativas.</a:t>
            </a:r>
            <a:endParaRPr lang="pt-PT" dirty="0">
              <a:solidFill>
                <a:prstClr val="black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F7D2218-6549-4328-A607-ADF22441A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1" r="566" b="52034"/>
          <a:stretch/>
        </p:blipFill>
        <p:spPr>
          <a:xfrm flipH="1">
            <a:off x="1137984" y="857251"/>
            <a:ext cx="6927714" cy="52078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95262462-CCFE-447A-8D25-2CA00C53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857249"/>
            <a:ext cx="6850076" cy="520781"/>
          </a:xfrm>
          <a:solidFill>
            <a:schemeClr val="tx1">
              <a:alpha val="32000"/>
            </a:schemeClr>
          </a:solidFill>
        </p:spPr>
        <p:txBody>
          <a:bodyPr anchor="ctr">
            <a:normAutofit/>
          </a:bodyPr>
          <a:lstStyle/>
          <a:p>
            <a:pPr>
              <a:spcAft>
                <a:spcPts val="450"/>
              </a:spcAft>
            </a:pPr>
            <a:r>
              <a:rPr lang="pt-PT" b="1" dirty="0"/>
              <a:t>Serviços dos Ecossistemas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CA28FBC-B31A-4C5B-813B-C2F52CBCEC21}"/>
              </a:ext>
            </a:extLst>
          </p:cNvPr>
          <p:cNvSpPr txBox="1"/>
          <p:nvPr/>
        </p:nvSpPr>
        <p:spPr>
          <a:xfrm>
            <a:off x="4908430" y="5804492"/>
            <a:ext cx="2917886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525" dirty="0">
                <a:solidFill>
                  <a:prstClr val="black"/>
                </a:solidFill>
                <a:latin typeface="Trebuchet MS" panose="020B0603020202020204"/>
              </a:rPr>
              <a:t>Fonte: IST, 2014. MAPEAMENTO E AVALIAÇÃO DE SERVIÇOS DE ECOSSISTEMA</a:t>
            </a:r>
          </a:p>
        </p:txBody>
      </p:sp>
      <p:sp>
        <p:nvSpPr>
          <p:cNvPr id="8" name="CaixaDeTexto 20">
            <a:extLst>
              <a:ext uri="{FF2B5EF4-FFF2-40B4-BE49-F238E27FC236}">
                <a16:creationId xmlns:a16="http://schemas.microsoft.com/office/drawing/2014/main" id="{D23C4455-64A4-4B47-9BF7-C92F16219E44}"/>
              </a:ext>
            </a:extLst>
          </p:cNvPr>
          <p:cNvSpPr txBox="1"/>
          <p:nvPr/>
        </p:nvSpPr>
        <p:spPr>
          <a:xfrm>
            <a:off x="7354599" y="1208258"/>
            <a:ext cx="80645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8275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549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04824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3098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1373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09648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7922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46197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PT" sz="4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Carlos Nunes</a:t>
            </a:r>
          </a:p>
        </p:txBody>
      </p:sp>
    </p:spTree>
    <p:extLst>
      <p:ext uri="{BB962C8B-B14F-4D97-AF65-F5344CB8AC3E}">
        <p14:creationId xmlns:p14="http://schemas.microsoft.com/office/powerpoint/2010/main" val="21008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522081" y="1453984"/>
            <a:ext cx="5832518" cy="298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b="1" dirty="0"/>
              <a:t>Identificação de variáveis (do RGA):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C9FFF9-6322-4AE4-8CF1-830DEFF02D9A}"/>
              </a:ext>
            </a:extLst>
          </p:cNvPr>
          <p:cNvSpPr txBox="1"/>
          <p:nvPr/>
        </p:nvSpPr>
        <p:spPr>
          <a:xfrm>
            <a:off x="1311564" y="1499934"/>
            <a:ext cx="6540630" cy="403514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32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Serviços de Aprovisionamento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4313" indent="-214313" algn="just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prstClr val="black"/>
                </a:solidFill>
              </a:rPr>
              <a:t>Produção de Fibra </a:t>
            </a:r>
            <a:r>
              <a:rPr lang="pt-PT" dirty="0">
                <a:solidFill>
                  <a:prstClr val="black"/>
                </a:solidFill>
              </a:rPr>
              <a:t>(m</a:t>
            </a:r>
            <a:r>
              <a:rPr lang="pt-PT" baseline="30000" dirty="0">
                <a:solidFill>
                  <a:prstClr val="black"/>
                </a:solidFill>
              </a:rPr>
              <a:t>3</a:t>
            </a:r>
            <a:r>
              <a:rPr lang="pt-PT" dirty="0">
                <a:solidFill>
                  <a:prstClr val="black"/>
                </a:solidFill>
              </a:rPr>
              <a:t>/</a:t>
            </a:r>
            <a:r>
              <a:rPr lang="pt-PT" dirty="0" err="1">
                <a:solidFill>
                  <a:prstClr val="black"/>
                </a:solidFill>
              </a:rPr>
              <a:t>ha</a:t>
            </a:r>
            <a:r>
              <a:rPr lang="pt-PT" dirty="0">
                <a:solidFill>
                  <a:prstClr val="black"/>
                </a:solidFill>
              </a:rPr>
              <a:t>/ano)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b="1" u="sng" dirty="0">
                <a:solidFill>
                  <a:prstClr val="black"/>
                </a:solidFill>
              </a:rPr>
              <a:t>Metodologia</a:t>
            </a:r>
            <a:r>
              <a:rPr lang="pt-PT" sz="1050" dirty="0">
                <a:solidFill>
                  <a:prstClr val="black"/>
                </a:solidFill>
              </a:rPr>
              <a:t>: Contempla a produção de material lenhoso, medido na forma dos acréscimos médios anuais dos povoamentos florestais, com base na informação do IFN - Inventário Florestal Nacional (2010) e os coeficientes de acréscimos médios anuais (utilizados no NIR) para cada classe KP, aos quais se descontou as perdas médias de biomassa por mortalidade.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dirty="0">
              <a:solidFill>
                <a:prstClr val="black"/>
              </a:solidFill>
            </a:endParaRPr>
          </a:p>
          <a:p>
            <a:pPr marL="214313" indent="-214313" algn="just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prstClr val="black"/>
                </a:solidFill>
              </a:rPr>
              <a:t>Produção de Alimento Vegetal </a:t>
            </a:r>
            <a:r>
              <a:rPr lang="pt-PT" dirty="0">
                <a:solidFill>
                  <a:prstClr val="black"/>
                </a:solidFill>
              </a:rPr>
              <a:t>(t/</a:t>
            </a:r>
            <a:r>
              <a:rPr lang="pt-PT" dirty="0" err="1">
                <a:solidFill>
                  <a:prstClr val="black"/>
                </a:solidFill>
              </a:rPr>
              <a:t>ha</a:t>
            </a:r>
            <a:r>
              <a:rPr lang="pt-PT" dirty="0">
                <a:solidFill>
                  <a:prstClr val="black"/>
                </a:solidFill>
              </a:rPr>
              <a:t>/ano)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b="1" u="sng" dirty="0">
                <a:solidFill>
                  <a:prstClr val="black"/>
                </a:solidFill>
              </a:rPr>
              <a:t>Metodologia</a:t>
            </a:r>
            <a:r>
              <a:rPr lang="pt-PT" sz="1050" dirty="0">
                <a:solidFill>
                  <a:prstClr val="black"/>
                </a:solidFill>
              </a:rPr>
              <a:t>: Utiliza as estatísticas agrícolas do INE para identificar as principais culturas e estimar as respetivas produtividades médias. 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dirty="0">
              <a:solidFill>
                <a:prstClr val="black"/>
              </a:solidFill>
            </a:endParaRPr>
          </a:p>
          <a:p>
            <a:pPr marL="214313" indent="-214313" algn="just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prstClr val="black"/>
                </a:solidFill>
              </a:rPr>
              <a:t>Suporte ao Efetivo Animal </a:t>
            </a:r>
            <a:r>
              <a:rPr lang="pt-PT" dirty="0">
                <a:solidFill>
                  <a:prstClr val="black"/>
                </a:solidFill>
              </a:rPr>
              <a:t>(CN/</a:t>
            </a:r>
            <a:r>
              <a:rPr lang="pt-PT" dirty="0" err="1">
                <a:solidFill>
                  <a:prstClr val="black"/>
                </a:solidFill>
              </a:rPr>
              <a:t>ha</a:t>
            </a:r>
            <a:r>
              <a:rPr lang="pt-PT" dirty="0">
                <a:solidFill>
                  <a:prstClr val="black"/>
                </a:solidFill>
              </a:rPr>
              <a:t>/ano)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b="1" u="sng" dirty="0">
                <a:solidFill>
                  <a:prstClr val="black"/>
                </a:solidFill>
              </a:rPr>
              <a:t>Metodologia</a:t>
            </a:r>
            <a:r>
              <a:rPr lang="pt-PT" sz="1050" dirty="0">
                <a:solidFill>
                  <a:prstClr val="black"/>
                </a:solidFill>
              </a:rPr>
              <a:t>: Determinação do encabeçamento médio (considerando o efetivo de vacas aleitantes, vitelos e ovinos) nas áreas de pastagem. Uma vez determinado o encabeçamento médio procedeu-se à atribuição espacial desta informação às classes COS’ 07 de prados e pastagens permanentes para mapeamento do serviço de suporte ao efetivo animal.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F7D2218-6549-4328-A607-ADF22441A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1" r="566" b="52034"/>
          <a:stretch/>
        </p:blipFill>
        <p:spPr>
          <a:xfrm flipH="1">
            <a:off x="1137984" y="857251"/>
            <a:ext cx="6927714" cy="52078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95262462-CCFE-447A-8D25-2CA00C53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857249"/>
            <a:ext cx="6850076" cy="520781"/>
          </a:xfrm>
          <a:solidFill>
            <a:schemeClr val="tx1">
              <a:alpha val="32000"/>
            </a:schemeClr>
          </a:solidFill>
        </p:spPr>
        <p:txBody>
          <a:bodyPr anchor="ctr">
            <a:normAutofit/>
          </a:bodyPr>
          <a:lstStyle/>
          <a:p>
            <a:pPr>
              <a:spcAft>
                <a:spcPts val="450"/>
              </a:spcAft>
            </a:pPr>
            <a:r>
              <a:rPr lang="pt-PT" b="1" dirty="0"/>
              <a:t>Serviços dos Ecossistemas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B2411C0-E5AD-4121-ACF1-E1A03E409620}"/>
              </a:ext>
            </a:extLst>
          </p:cNvPr>
          <p:cNvSpPr txBox="1"/>
          <p:nvPr/>
        </p:nvSpPr>
        <p:spPr>
          <a:xfrm>
            <a:off x="4908430" y="5804492"/>
            <a:ext cx="2917886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525" dirty="0">
                <a:solidFill>
                  <a:prstClr val="black"/>
                </a:solidFill>
                <a:latin typeface="Trebuchet MS" panose="020B0603020202020204"/>
              </a:rPr>
              <a:t>Fonte: IST, 2014. MAPEAMENTO E AVALIAÇÃO DE SERVIÇOS DE ECOSSISTEMA</a:t>
            </a:r>
          </a:p>
        </p:txBody>
      </p:sp>
      <p:sp>
        <p:nvSpPr>
          <p:cNvPr id="13" name="CaixaDeTexto 20">
            <a:extLst>
              <a:ext uri="{FF2B5EF4-FFF2-40B4-BE49-F238E27FC236}">
                <a16:creationId xmlns:a16="http://schemas.microsoft.com/office/drawing/2014/main" id="{4E60A4B4-37E0-49A4-8B55-02E6757ABCCE}"/>
              </a:ext>
            </a:extLst>
          </p:cNvPr>
          <p:cNvSpPr txBox="1"/>
          <p:nvPr/>
        </p:nvSpPr>
        <p:spPr>
          <a:xfrm>
            <a:off x="7354599" y="1208258"/>
            <a:ext cx="80645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8275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549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04824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3098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1373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09648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7922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46197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PT" sz="4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Carlos Nunes</a:t>
            </a:r>
          </a:p>
        </p:txBody>
      </p:sp>
    </p:spTree>
    <p:extLst>
      <p:ext uri="{BB962C8B-B14F-4D97-AF65-F5344CB8AC3E}">
        <p14:creationId xmlns:p14="http://schemas.microsoft.com/office/powerpoint/2010/main" val="89783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522081" y="1453984"/>
            <a:ext cx="5832518" cy="298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b="1" dirty="0"/>
              <a:t>Identificação de variáveis (do RGA):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C9FFF9-6322-4AE4-8CF1-830DEFF02D9A}"/>
              </a:ext>
            </a:extLst>
          </p:cNvPr>
          <p:cNvSpPr txBox="1"/>
          <p:nvPr/>
        </p:nvSpPr>
        <p:spPr>
          <a:xfrm>
            <a:off x="1311564" y="1499933"/>
            <a:ext cx="6540630" cy="4418231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2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Serviços de Regulação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4313" indent="-214313" algn="just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prstClr val="black"/>
                </a:solidFill>
              </a:rPr>
              <a:t>Proteção do Solo – Erosão Evitada(t/</a:t>
            </a:r>
            <a:r>
              <a:rPr lang="pt-PT" b="1" dirty="0" err="1">
                <a:solidFill>
                  <a:prstClr val="black"/>
                </a:solidFill>
              </a:rPr>
              <a:t>ha</a:t>
            </a:r>
            <a:r>
              <a:rPr lang="pt-PT" b="1" dirty="0">
                <a:solidFill>
                  <a:prstClr val="black"/>
                </a:solidFill>
              </a:rPr>
              <a:t>/ano)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b="1" u="sng" dirty="0">
                <a:solidFill>
                  <a:prstClr val="black"/>
                </a:solidFill>
              </a:rPr>
              <a:t>Metodologia</a:t>
            </a:r>
            <a:r>
              <a:rPr lang="pt-PT" sz="1050" dirty="0">
                <a:solidFill>
                  <a:prstClr val="black"/>
                </a:solidFill>
              </a:rPr>
              <a:t>: refere-se à perda de solo por unidade de área e por unidade de tempo. Todas as variáveis são referidas a uma parcela referência de 22,1 m de comprimento e 9% de declive e que esteja livre de vegetação por mobilização do solo ao longo da linha de maior declive.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b="1" dirty="0">
              <a:solidFill>
                <a:prstClr val="black"/>
              </a:solidFill>
            </a:endParaRPr>
          </a:p>
          <a:p>
            <a:pPr marL="214313" indent="-214313" algn="just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prstClr val="black"/>
                </a:solidFill>
              </a:rPr>
              <a:t>Sequestro de Carbono na Biomassa (</a:t>
            </a:r>
            <a:r>
              <a:rPr lang="pt-PT" b="1" dirty="0" err="1">
                <a:solidFill>
                  <a:prstClr val="black"/>
                </a:solidFill>
              </a:rPr>
              <a:t>tC</a:t>
            </a:r>
            <a:r>
              <a:rPr lang="pt-PT" b="1" dirty="0">
                <a:solidFill>
                  <a:prstClr val="black"/>
                </a:solidFill>
              </a:rPr>
              <a:t>/</a:t>
            </a:r>
            <a:r>
              <a:rPr lang="pt-PT" b="1" dirty="0" err="1">
                <a:solidFill>
                  <a:prstClr val="black"/>
                </a:solidFill>
              </a:rPr>
              <a:t>ha</a:t>
            </a:r>
            <a:r>
              <a:rPr lang="pt-PT" b="1" dirty="0">
                <a:solidFill>
                  <a:prstClr val="black"/>
                </a:solidFill>
              </a:rPr>
              <a:t>/ano)</a:t>
            </a:r>
          </a:p>
          <a:p>
            <a:pPr marL="214313" indent="-214313" algn="just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prstClr val="black"/>
                </a:solidFill>
              </a:rPr>
              <a:t>Sequestro de Carbono no Solo(</a:t>
            </a:r>
            <a:r>
              <a:rPr lang="pt-PT" b="1" dirty="0" err="1">
                <a:solidFill>
                  <a:prstClr val="black"/>
                </a:solidFill>
              </a:rPr>
              <a:t>tC</a:t>
            </a:r>
            <a:r>
              <a:rPr lang="pt-PT" b="1" dirty="0">
                <a:solidFill>
                  <a:prstClr val="black"/>
                </a:solidFill>
              </a:rPr>
              <a:t>/</a:t>
            </a:r>
            <a:r>
              <a:rPr lang="pt-PT" b="1" dirty="0" err="1">
                <a:solidFill>
                  <a:prstClr val="black"/>
                </a:solidFill>
              </a:rPr>
              <a:t>ha</a:t>
            </a:r>
            <a:r>
              <a:rPr lang="pt-PT" b="1" dirty="0">
                <a:solidFill>
                  <a:prstClr val="black"/>
                </a:solidFill>
              </a:rPr>
              <a:t>/ano)</a:t>
            </a:r>
          </a:p>
          <a:p>
            <a:pPr marL="214313" indent="-214313" algn="just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prstClr val="black"/>
                </a:solidFill>
              </a:rPr>
              <a:t>Sequestro de Carbono Total (</a:t>
            </a:r>
            <a:r>
              <a:rPr lang="pt-PT" b="1" dirty="0" err="1">
                <a:solidFill>
                  <a:prstClr val="black"/>
                </a:solidFill>
              </a:rPr>
              <a:t>tC</a:t>
            </a:r>
            <a:r>
              <a:rPr lang="pt-PT" b="1" dirty="0">
                <a:solidFill>
                  <a:prstClr val="black"/>
                </a:solidFill>
              </a:rPr>
              <a:t>/</a:t>
            </a:r>
            <a:r>
              <a:rPr lang="pt-PT" b="1" dirty="0" err="1">
                <a:solidFill>
                  <a:prstClr val="black"/>
                </a:solidFill>
              </a:rPr>
              <a:t>ha</a:t>
            </a:r>
            <a:r>
              <a:rPr lang="pt-PT" b="1" dirty="0">
                <a:solidFill>
                  <a:prstClr val="black"/>
                </a:solidFill>
              </a:rPr>
              <a:t>/ano)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b="1" u="sng" dirty="0">
                <a:solidFill>
                  <a:prstClr val="black"/>
                </a:solidFill>
              </a:rPr>
              <a:t>Metodologia</a:t>
            </a:r>
            <a:r>
              <a:rPr lang="pt-PT" sz="1050" dirty="0">
                <a:solidFill>
                  <a:prstClr val="black"/>
                </a:solidFill>
              </a:rPr>
              <a:t>: Quantificação efetuada considerando as alterações de uso do solo entre 1990 e 2007. Considerou-se que as transições ocorreram de forma gradual ao longo do período de tempo - 17 anos. O Balanço de Carbono foi efetuado considerando os compartimentos da Biomassa Vegetal (acima e abaixo do solo) e do Solo.</a:t>
            </a:r>
            <a:endParaRPr lang="pt-PT" b="1" dirty="0">
              <a:solidFill>
                <a:prstClr val="black"/>
              </a:solidFill>
            </a:endParaRPr>
          </a:p>
          <a:p>
            <a:pPr marL="214313" indent="-214313" algn="just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PT" b="1" dirty="0">
              <a:solidFill>
                <a:prstClr val="black"/>
              </a:solidFill>
            </a:endParaRP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b="1" dirty="0">
              <a:solidFill>
                <a:prstClr val="black"/>
              </a:solidFill>
            </a:endParaRP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dirty="0">
              <a:solidFill>
                <a:prstClr val="black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F7D2218-6549-4328-A607-ADF22441A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1" r="566" b="52034"/>
          <a:stretch/>
        </p:blipFill>
        <p:spPr>
          <a:xfrm flipH="1">
            <a:off x="1137984" y="857251"/>
            <a:ext cx="6927714" cy="52078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95262462-CCFE-447A-8D25-2CA00C53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857249"/>
            <a:ext cx="6850076" cy="520781"/>
          </a:xfrm>
          <a:solidFill>
            <a:schemeClr val="tx1">
              <a:alpha val="32000"/>
            </a:schemeClr>
          </a:solidFill>
        </p:spPr>
        <p:txBody>
          <a:bodyPr anchor="ctr">
            <a:normAutofit/>
          </a:bodyPr>
          <a:lstStyle/>
          <a:p>
            <a:pPr>
              <a:spcAft>
                <a:spcPts val="450"/>
              </a:spcAft>
            </a:pPr>
            <a:r>
              <a:rPr lang="pt-PT" b="1" dirty="0"/>
              <a:t>Serviços dos Ecossistemas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B2411C0-E5AD-4121-ACF1-E1A03E409620}"/>
              </a:ext>
            </a:extLst>
          </p:cNvPr>
          <p:cNvSpPr txBox="1"/>
          <p:nvPr/>
        </p:nvSpPr>
        <p:spPr>
          <a:xfrm>
            <a:off x="4908430" y="5804492"/>
            <a:ext cx="2917886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525" dirty="0">
                <a:solidFill>
                  <a:prstClr val="black"/>
                </a:solidFill>
                <a:latin typeface="Trebuchet MS" panose="020B0603020202020204"/>
              </a:rPr>
              <a:t>Fonte: IST, 2014. MAPEAMENTO E AVALIAÇÃO DE SERVIÇOS DE ECOSSISTEMA</a:t>
            </a:r>
          </a:p>
        </p:txBody>
      </p:sp>
      <p:sp>
        <p:nvSpPr>
          <p:cNvPr id="13" name="CaixaDeTexto 20">
            <a:extLst>
              <a:ext uri="{FF2B5EF4-FFF2-40B4-BE49-F238E27FC236}">
                <a16:creationId xmlns:a16="http://schemas.microsoft.com/office/drawing/2014/main" id="{E56DB5E8-00AA-4E80-B9AC-237078EA0940}"/>
              </a:ext>
            </a:extLst>
          </p:cNvPr>
          <p:cNvSpPr txBox="1"/>
          <p:nvPr/>
        </p:nvSpPr>
        <p:spPr>
          <a:xfrm>
            <a:off x="7354599" y="1208258"/>
            <a:ext cx="80645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8275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549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04824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3098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1373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09648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7922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46197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PT" sz="4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Carlos Nunes</a:t>
            </a:r>
          </a:p>
        </p:txBody>
      </p:sp>
    </p:spTree>
    <p:extLst>
      <p:ext uri="{BB962C8B-B14F-4D97-AF65-F5344CB8AC3E}">
        <p14:creationId xmlns:p14="http://schemas.microsoft.com/office/powerpoint/2010/main" val="123232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-315913"/>
            <a:ext cx="5259388" cy="743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522081" y="1453984"/>
            <a:ext cx="5832518" cy="298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b="1" dirty="0"/>
              <a:t>Identificação de variáveis (do RGA):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C9FFF9-6322-4AE4-8CF1-830DEFF02D9A}"/>
              </a:ext>
            </a:extLst>
          </p:cNvPr>
          <p:cNvSpPr txBox="1"/>
          <p:nvPr/>
        </p:nvSpPr>
        <p:spPr>
          <a:xfrm>
            <a:off x="1350936" y="1531338"/>
            <a:ext cx="6540630" cy="1915418"/>
          </a:xfrm>
          <a:prstGeom prst="roundRect">
            <a:avLst/>
          </a:prstGeom>
          <a:solidFill>
            <a:schemeClr val="accent5">
              <a:lumMod val="40000"/>
              <a:lumOff val="60000"/>
              <a:alpha val="32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Serviços Culturais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4313" indent="-214313" algn="just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prstClr val="black"/>
                </a:solidFill>
              </a:rPr>
              <a:t>Aptidão do habitat para o lince-ibérico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b="1" u="sng" dirty="0">
                <a:solidFill>
                  <a:prstClr val="black"/>
                </a:solidFill>
              </a:rPr>
              <a:t>Metodologia</a:t>
            </a:r>
            <a:r>
              <a:rPr lang="pt-PT" sz="1050" dirty="0">
                <a:solidFill>
                  <a:prstClr val="black"/>
                </a:solidFill>
              </a:rPr>
              <a:t>: Avaliada a partir das classes de coberto do solo e da sua aptidão para o lince, avaliada de acordo com deteção remota dos movimentos dos linces no território (neste </a:t>
            </a:r>
            <a:r>
              <a:rPr lang="pt-PT" sz="1050" dirty="0" err="1">
                <a:solidFill>
                  <a:prstClr val="black"/>
                </a:solidFill>
              </a:rPr>
              <a:t>projecto</a:t>
            </a:r>
            <a:r>
              <a:rPr lang="pt-PT" sz="1050" dirty="0">
                <a:solidFill>
                  <a:prstClr val="black"/>
                </a:solidFill>
              </a:rPr>
              <a:t>)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sz="1050" b="1" dirty="0">
              <a:solidFill>
                <a:prstClr val="black"/>
              </a:solidFill>
            </a:endParaRP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sz="1050" b="1" dirty="0">
              <a:solidFill>
                <a:prstClr val="black"/>
              </a:solidFill>
            </a:endParaRP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sz="1050" dirty="0">
              <a:solidFill>
                <a:prstClr val="black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F7D2218-6549-4328-A607-ADF22441A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1" r="566" b="52034"/>
          <a:stretch/>
        </p:blipFill>
        <p:spPr>
          <a:xfrm flipH="1">
            <a:off x="1137984" y="857251"/>
            <a:ext cx="6927714" cy="52078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95262462-CCFE-447A-8D25-2CA00C53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857249"/>
            <a:ext cx="6850076" cy="520781"/>
          </a:xfrm>
          <a:solidFill>
            <a:schemeClr val="tx1">
              <a:alpha val="32000"/>
            </a:schemeClr>
          </a:solidFill>
        </p:spPr>
        <p:txBody>
          <a:bodyPr anchor="ctr">
            <a:normAutofit/>
          </a:bodyPr>
          <a:lstStyle/>
          <a:p>
            <a:pPr>
              <a:spcAft>
                <a:spcPts val="450"/>
              </a:spcAft>
            </a:pPr>
            <a:r>
              <a:rPr lang="pt-PT" b="1" dirty="0"/>
              <a:t>Serviços dos Ecossistemas</a:t>
            </a:r>
          </a:p>
        </p:txBody>
      </p:sp>
      <p:sp>
        <p:nvSpPr>
          <p:cNvPr id="13" name="CaixaDeTexto 20">
            <a:extLst>
              <a:ext uri="{FF2B5EF4-FFF2-40B4-BE49-F238E27FC236}">
                <a16:creationId xmlns:a16="http://schemas.microsoft.com/office/drawing/2014/main" id="{E56DB5E8-00AA-4E80-B9AC-237078EA0940}"/>
              </a:ext>
            </a:extLst>
          </p:cNvPr>
          <p:cNvSpPr txBox="1"/>
          <p:nvPr/>
        </p:nvSpPr>
        <p:spPr>
          <a:xfrm>
            <a:off x="7354599" y="1208258"/>
            <a:ext cx="80645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8275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549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04824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3098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1373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09648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7922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46197" algn="l" defTabSz="7365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PT" sz="4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Carlos Nunes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B9EF5FE-F436-473B-9D0A-048D92BE807F}"/>
              </a:ext>
            </a:extLst>
          </p:cNvPr>
          <p:cNvSpPr txBox="1"/>
          <p:nvPr/>
        </p:nvSpPr>
        <p:spPr>
          <a:xfrm>
            <a:off x="1331526" y="3651805"/>
            <a:ext cx="6540630" cy="2221885"/>
          </a:xfrm>
          <a:prstGeom prst="roundRect">
            <a:avLst/>
          </a:prstGeom>
          <a:solidFill>
            <a:schemeClr val="tx2">
              <a:lumMod val="75000"/>
              <a:alpha val="32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Outros Serviços 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b="1" dirty="0">
              <a:solidFill>
                <a:prstClr val="black"/>
              </a:solidFill>
            </a:endParaRPr>
          </a:p>
          <a:p>
            <a:pPr marL="214313" indent="-214313" algn="just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prstClr val="black"/>
                </a:solidFill>
              </a:rPr>
              <a:t>Resiliência ao fogo (classes de perigosidade)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b="1" u="sng" dirty="0">
                <a:solidFill>
                  <a:prstClr val="black"/>
                </a:solidFill>
              </a:rPr>
              <a:t>Metodologia</a:t>
            </a:r>
            <a:r>
              <a:rPr lang="pt-PT" sz="1050" dirty="0">
                <a:solidFill>
                  <a:prstClr val="black"/>
                </a:solidFill>
              </a:rPr>
              <a:t>: A perigosidade resulta do produto da suscetibilidade (função do coberto do solo) pela frequência observada do fogo. Fonte: IGOT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sz="1050" dirty="0">
              <a:solidFill>
                <a:prstClr val="black"/>
              </a:solidFill>
            </a:endParaRPr>
          </a:p>
          <a:p>
            <a:pPr marL="214313" indent="-214313" algn="just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prstClr val="black"/>
                </a:solidFill>
              </a:rPr>
              <a:t>Produtivide</a:t>
            </a:r>
            <a:r>
              <a:rPr lang="pt-PT" b="1" dirty="0">
                <a:solidFill>
                  <a:prstClr val="black"/>
                </a:solidFill>
              </a:rPr>
              <a:t> Cinegética</a:t>
            </a:r>
          </a:p>
          <a:p>
            <a:pPr algn="just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b="1" u="sng" dirty="0">
                <a:solidFill>
                  <a:prstClr val="black"/>
                </a:solidFill>
              </a:rPr>
              <a:t>Metodologia</a:t>
            </a:r>
            <a:r>
              <a:rPr lang="pt-PT" sz="1050" dirty="0">
                <a:solidFill>
                  <a:prstClr val="black"/>
                </a:solidFill>
              </a:rPr>
              <a:t>: Avaliada a partir das declarações anuais de abates das zonas de caça ao ICNF (Santos </a:t>
            </a:r>
            <a:r>
              <a:rPr lang="pt-PT" sz="1050" dirty="0" err="1">
                <a:solidFill>
                  <a:prstClr val="black"/>
                </a:solidFill>
              </a:rPr>
              <a:t>et</a:t>
            </a:r>
            <a:r>
              <a:rPr lang="pt-PT" sz="1050" dirty="0">
                <a:solidFill>
                  <a:prstClr val="black"/>
                </a:solidFill>
              </a:rPr>
              <a:t> al 2015).</a:t>
            </a:r>
          </a:p>
        </p:txBody>
      </p:sp>
    </p:spTree>
    <p:extLst>
      <p:ext uri="{BB962C8B-B14F-4D97-AF65-F5344CB8AC3E}">
        <p14:creationId xmlns:p14="http://schemas.microsoft.com/office/powerpoint/2010/main" val="230969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956" t="9827" r="6803" b="5099"/>
          <a:stretch/>
        </p:blipFill>
        <p:spPr>
          <a:xfrm>
            <a:off x="1066248" y="857251"/>
            <a:ext cx="3521168" cy="4801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389" y="857250"/>
            <a:ext cx="2855367" cy="434015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6E207BB-D6ED-47A0-A056-ACA09CD859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946" b="86316"/>
          <a:stretch/>
        </p:blipFill>
        <p:spPr>
          <a:xfrm>
            <a:off x="1941723" y="959304"/>
            <a:ext cx="341021" cy="54338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E6E3146-613D-47FA-BE36-E26AF71DFCA8}"/>
              </a:ext>
            </a:extLst>
          </p:cNvPr>
          <p:cNvSpPr txBox="1">
            <a:spLocks/>
          </p:cNvSpPr>
          <p:nvPr/>
        </p:nvSpPr>
        <p:spPr>
          <a:xfrm>
            <a:off x="4994165" y="5346052"/>
            <a:ext cx="2863187" cy="312620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450"/>
              </a:spcAft>
            </a:pPr>
            <a:r>
              <a:rPr lang="pt-PT" sz="3300" b="1" dirty="0">
                <a:solidFill>
                  <a:prstClr val="black"/>
                </a:solidFill>
              </a:rPr>
              <a:t>Distribuição dos SP em 2009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701" y="3744529"/>
            <a:ext cx="458357" cy="11857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50904" y="3738064"/>
            <a:ext cx="16995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Agricultura residual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0998" y="3906224"/>
            <a:ext cx="24570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Pomar misto de sequeiro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9852" y="4065151"/>
            <a:ext cx="16616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Culturas anuais de regadio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9852" y="4225308"/>
            <a:ext cx="29048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Pastoreio de </a:t>
            </a:r>
            <a:r>
              <a:rPr lang="pt-PT" sz="1050" dirty="0" err="1">
                <a:solidFill>
                  <a:prstClr val="black"/>
                </a:solidFill>
                <a:latin typeface="Calibri" panose="020F0502020204030204"/>
              </a:rPr>
              <a:t>bov</a:t>
            </a: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. em </a:t>
            </a:r>
            <a:r>
              <a:rPr lang="pt-PT" sz="1050" dirty="0" err="1">
                <a:solidFill>
                  <a:prstClr val="black"/>
                </a:solidFill>
                <a:latin typeface="Calibri" panose="020F0502020204030204"/>
              </a:rPr>
              <a:t>mont</a:t>
            </a: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9852" y="4380410"/>
            <a:ext cx="30916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dirty="0" err="1">
                <a:solidFill>
                  <a:prstClr val="black"/>
                </a:solidFill>
                <a:latin typeface="Calibri" panose="020F0502020204030204"/>
              </a:rPr>
              <a:t>Cult</a:t>
            </a: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. anuais </a:t>
            </a:r>
            <a:r>
              <a:rPr lang="pt-PT" sz="1050" dirty="0" err="1">
                <a:solidFill>
                  <a:prstClr val="black"/>
                </a:solidFill>
                <a:latin typeface="Calibri" panose="020F0502020204030204"/>
              </a:rPr>
              <a:t>int</a:t>
            </a: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. de sequeiro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9939" y="4551697"/>
            <a:ext cx="31735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Olival (+ ovinos)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78249" y="4716320"/>
            <a:ext cx="34294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dirty="0" err="1">
                <a:solidFill>
                  <a:prstClr val="black"/>
                </a:solidFill>
                <a:latin typeface="Calibri" panose="020F0502020204030204"/>
              </a:rPr>
              <a:t>Cult</a:t>
            </a: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pt-PT" sz="1050" dirty="0" err="1">
                <a:solidFill>
                  <a:prstClr val="black"/>
                </a:solidFill>
                <a:latin typeface="Calibri" panose="020F0502020204030204"/>
              </a:rPr>
              <a:t>an</a:t>
            </a: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. de </a:t>
            </a:r>
            <a:r>
              <a:rPr lang="pt-PT" sz="1050" dirty="0" err="1">
                <a:solidFill>
                  <a:prstClr val="black"/>
                </a:solidFill>
                <a:latin typeface="Calibri" panose="020F0502020204030204"/>
              </a:rPr>
              <a:t>seq</a:t>
            </a: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. c/ pousios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0E6E3146-613D-47FA-BE36-E26AF71DFCA8}"/>
              </a:ext>
            </a:extLst>
          </p:cNvPr>
          <p:cNvSpPr txBox="1">
            <a:spLocks/>
          </p:cNvSpPr>
          <p:nvPr/>
        </p:nvSpPr>
        <p:spPr>
          <a:xfrm>
            <a:off x="1470425" y="5341328"/>
            <a:ext cx="3157977" cy="312620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450"/>
              </a:spcAft>
            </a:pPr>
            <a:r>
              <a:rPr lang="pt-PT" sz="3300" b="1" dirty="0">
                <a:solidFill>
                  <a:prstClr val="black"/>
                </a:solidFill>
              </a:rPr>
              <a:t>Aptidão do território para o lince</a:t>
            </a:r>
          </a:p>
        </p:txBody>
      </p:sp>
    </p:spTree>
    <p:extLst>
      <p:ext uri="{BB962C8B-B14F-4D97-AF65-F5344CB8AC3E}">
        <p14:creationId xmlns:p14="http://schemas.microsoft.com/office/powerpoint/2010/main" val="91478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4" y="1276919"/>
            <a:ext cx="4107416" cy="3838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274" y="949373"/>
            <a:ext cx="6241321" cy="489246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0E6E3146-613D-47FA-BE36-E26AF71DFCA8}"/>
              </a:ext>
            </a:extLst>
          </p:cNvPr>
          <p:cNvSpPr txBox="1">
            <a:spLocks/>
          </p:cNvSpPr>
          <p:nvPr/>
        </p:nvSpPr>
        <p:spPr>
          <a:xfrm>
            <a:off x="1168500" y="5443687"/>
            <a:ext cx="2792764" cy="312620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450"/>
              </a:spcAft>
            </a:pPr>
            <a:r>
              <a:rPr lang="pt-PT" sz="1800" b="1" dirty="0">
                <a:solidFill>
                  <a:prstClr val="black"/>
                </a:solidFill>
              </a:rPr>
              <a:t>Perigosidade de incêndio</a:t>
            </a:r>
          </a:p>
        </p:txBody>
      </p:sp>
    </p:spTree>
    <p:extLst>
      <p:ext uri="{BB962C8B-B14F-4D97-AF65-F5344CB8AC3E}">
        <p14:creationId xmlns:p14="http://schemas.microsoft.com/office/powerpoint/2010/main" val="1435170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6E207BB-D6ED-47A0-A056-ACA09CD85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946" b="86316"/>
          <a:stretch/>
        </p:blipFill>
        <p:spPr>
          <a:xfrm>
            <a:off x="1941723" y="959304"/>
            <a:ext cx="341021" cy="5433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50904" y="3738064"/>
            <a:ext cx="16995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Agricultura residual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0998" y="3906224"/>
            <a:ext cx="24570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Pomar misto de sequeiro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9852" y="4065151"/>
            <a:ext cx="16616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Culturas anuais de regadio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9852" y="4225308"/>
            <a:ext cx="29048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Pastoreio de </a:t>
            </a:r>
            <a:r>
              <a:rPr lang="pt-PT" sz="1050" dirty="0" err="1">
                <a:solidFill>
                  <a:prstClr val="black"/>
                </a:solidFill>
                <a:latin typeface="Calibri" panose="020F0502020204030204"/>
              </a:rPr>
              <a:t>bov</a:t>
            </a: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. em </a:t>
            </a:r>
            <a:r>
              <a:rPr lang="pt-PT" sz="1050" dirty="0" err="1">
                <a:solidFill>
                  <a:prstClr val="black"/>
                </a:solidFill>
                <a:latin typeface="Calibri" panose="020F0502020204030204"/>
              </a:rPr>
              <a:t>mont</a:t>
            </a: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9852" y="4380410"/>
            <a:ext cx="30916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dirty="0" err="1">
                <a:solidFill>
                  <a:prstClr val="black"/>
                </a:solidFill>
                <a:latin typeface="Calibri" panose="020F0502020204030204"/>
              </a:rPr>
              <a:t>Cult</a:t>
            </a: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. anuais </a:t>
            </a:r>
            <a:r>
              <a:rPr lang="pt-PT" sz="1050" dirty="0" err="1">
                <a:solidFill>
                  <a:prstClr val="black"/>
                </a:solidFill>
                <a:latin typeface="Calibri" panose="020F0502020204030204"/>
              </a:rPr>
              <a:t>int</a:t>
            </a: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. de sequeiro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9939" y="4551697"/>
            <a:ext cx="31735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Olival (+ ovinos)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78249" y="4716320"/>
            <a:ext cx="34294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050" dirty="0" err="1">
                <a:solidFill>
                  <a:prstClr val="black"/>
                </a:solidFill>
                <a:latin typeface="Calibri" panose="020F0502020204030204"/>
              </a:rPr>
              <a:t>Cult</a:t>
            </a: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pt-PT" sz="1050" dirty="0" err="1">
                <a:solidFill>
                  <a:prstClr val="black"/>
                </a:solidFill>
                <a:latin typeface="Calibri" panose="020F0502020204030204"/>
              </a:rPr>
              <a:t>an</a:t>
            </a: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. de </a:t>
            </a:r>
            <a:r>
              <a:rPr lang="pt-PT" sz="1050" dirty="0" err="1">
                <a:solidFill>
                  <a:prstClr val="black"/>
                </a:solidFill>
                <a:latin typeface="Calibri" panose="020F0502020204030204"/>
              </a:rPr>
              <a:t>seq</a:t>
            </a:r>
            <a:r>
              <a:rPr lang="pt-PT" sz="1050" dirty="0">
                <a:solidFill>
                  <a:prstClr val="black"/>
                </a:solidFill>
                <a:latin typeface="Calibri" panose="020F0502020204030204"/>
              </a:rPr>
              <a:t>. c/ pousios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363" y="1143853"/>
            <a:ext cx="6226982" cy="4657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928" y="857250"/>
            <a:ext cx="2855367" cy="434015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E6E3146-613D-47FA-BE36-E26AF71DFCA8}"/>
              </a:ext>
            </a:extLst>
          </p:cNvPr>
          <p:cNvSpPr txBox="1">
            <a:spLocks/>
          </p:cNvSpPr>
          <p:nvPr/>
        </p:nvSpPr>
        <p:spPr>
          <a:xfrm>
            <a:off x="5773143" y="5227054"/>
            <a:ext cx="2863187" cy="312620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450"/>
              </a:spcAft>
            </a:pPr>
            <a:r>
              <a:rPr lang="pt-PT" sz="3300" b="1" dirty="0">
                <a:solidFill>
                  <a:prstClr val="black"/>
                </a:solidFill>
              </a:rPr>
              <a:t>Distribuição dos SP em 2009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0E6E3146-613D-47FA-BE36-E26AF71DFCA8}"/>
              </a:ext>
            </a:extLst>
          </p:cNvPr>
          <p:cNvSpPr txBox="1">
            <a:spLocks/>
          </p:cNvSpPr>
          <p:nvPr/>
        </p:nvSpPr>
        <p:spPr>
          <a:xfrm>
            <a:off x="70302" y="3656277"/>
            <a:ext cx="1506015" cy="639707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450"/>
              </a:spcAft>
            </a:pPr>
            <a:r>
              <a:rPr lang="pt-PT" sz="1800" b="1" dirty="0">
                <a:solidFill>
                  <a:prstClr val="black"/>
                </a:solidFill>
              </a:rPr>
              <a:t>Produtividade cinegética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701" y="3744529"/>
            <a:ext cx="458357" cy="118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722" y="870457"/>
            <a:ext cx="6232601" cy="513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7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521" y="893488"/>
            <a:ext cx="6212873" cy="510726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639937" y="1727296"/>
            <a:ext cx="562971" cy="388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268472" y="1727296"/>
            <a:ext cx="562971" cy="388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Curved Down Arrow 5"/>
          <p:cNvSpPr/>
          <p:nvPr/>
        </p:nvSpPr>
        <p:spPr>
          <a:xfrm flipH="1">
            <a:off x="4667534" y="1532814"/>
            <a:ext cx="1166884" cy="34801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89079" y="2755582"/>
            <a:ext cx="562971" cy="388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289079" y="3114455"/>
            <a:ext cx="562971" cy="388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89079" y="3434118"/>
            <a:ext cx="562971" cy="388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8472" y="4019293"/>
            <a:ext cx="562971" cy="388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89079" y="4924132"/>
            <a:ext cx="562971" cy="388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79114" y="5675247"/>
            <a:ext cx="562971" cy="388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39937" y="2725792"/>
            <a:ext cx="562971" cy="388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639937" y="3090495"/>
            <a:ext cx="562971" cy="388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39937" y="3447120"/>
            <a:ext cx="562971" cy="388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639937" y="4022251"/>
            <a:ext cx="562971" cy="388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639937" y="4924132"/>
            <a:ext cx="562971" cy="388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639937" y="5673768"/>
            <a:ext cx="562971" cy="388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Curved Down Arrow 18"/>
          <p:cNvSpPr/>
          <p:nvPr/>
        </p:nvSpPr>
        <p:spPr>
          <a:xfrm flipH="1">
            <a:off x="4662552" y="2586182"/>
            <a:ext cx="1166884" cy="34801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20" name="Curved Down Arrow 19"/>
          <p:cNvSpPr/>
          <p:nvPr/>
        </p:nvSpPr>
        <p:spPr>
          <a:xfrm flipH="1">
            <a:off x="4672788" y="2936135"/>
            <a:ext cx="1166884" cy="34801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21" name="Curved Down Arrow 20"/>
          <p:cNvSpPr/>
          <p:nvPr/>
        </p:nvSpPr>
        <p:spPr>
          <a:xfrm flipH="1">
            <a:off x="4672788" y="3277720"/>
            <a:ext cx="1166884" cy="34801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22" name="Curved Down Arrow 21"/>
          <p:cNvSpPr/>
          <p:nvPr/>
        </p:nvSpPr>
        <p:spPr>
          <a:xfrm flipH="1">
            <a:off x="4662552" y="3821041"/>
            <a:ext cx="1166884" cy="34801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23" name="Curved Down Arrow 22"/>
          <p:cNvSpPr/>
          <p:nvPr/>
        </p:nvSpPr>
        <p:spPr>
          <a:xfrm flipH="1">
            <a:off x="4662552" y="4745529"/>
            <a:ext cx="1166884" cy="34801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24" name="Curved Down Arrow 23"/>
          <p:cNvSpPr/>
          <p:nvPr/>
        </p:nvSpPr>
        <p:spPr>
          <a:xfrm flipH="1">
            <a:off x="4657569" y="5444173"/>
            <a:ext cx="1166884" cy="34801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25" name="Plus 24"/>
          <p:cNvSpPr/>
          <p:nvPr/>
        </p:nvSpPr>
        <p:spPr>
          <a:xfrm>
            <a:off x="7768988" y="1676118"/>
            <a:ext cx="286468" cy="286601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Plus 25"/>
          <p:cNvSpPr/>
          <p:nvPr/>
        </p:nvSpPr>
        <p:spPr>
          <a:xfrm>
            <a:off x="7699896" y="2806762"/>
            <a:ext cx="286468" cy="286601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7" name="Plus 26"/>
          <p:cNvSpPr/>
          <p:nvPr/>
        </p:nvSpPr>
        <p:spPr>
          <a:xfrm>
            <a:off x="7699896" y="3110144"/>
            <a:ext cx="286468" cy="286601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Plus 27"/>
          <p:cNvSpPr/>
          <p:nvPr/>
        </p:nvSpPr>
        <p:spPr>
          <a:xfrm>
            <a:off x="7725689" y="4070473"/>
            <a:ext cx="286468" cy="286601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9" name="Plus 28"/>
          <p:cNvSpPr/>
          <p:nvPr/>
        </p:nvSpPr>
        <p:spPr>
          <a:xfrm>
            <a:off x="7718011" y="4914515"/>
            <a:ext cx="286468" cy="286601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0" name="Minus 29"/>
          <p:cNvSpPr/>
          <p:nvPr/>
        </p:nvSpPr>
        <p:spPr>
          <a:xfrm>
            <a:off x="7710199" y="3446930"/>
            <a:ext cx="286468" cy="32016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2" name="Minus 31"/>
          <p:cNvSpPr/>
          <p:nvPr/>
        </p:nvSpPr>
        <p:spPr>
          <a:xfrm>
            <a:off x="7725689" y="5673767"/>
            <a:ext cx="286468" cy="32016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0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dirty="0" smtClean="0"/>
              <a:t>Dinâmica do Estado e Serviços de Ecossistemas 1999-2009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46940"/>
            <a:ext cx="7886700" cy="3431382"/>
          </a:xfrm>
        </p:spPr>
        <p:txBody>
          <a:bodyPr>
            <a:normAutofit/>
          </a:bodyPr>
          <a:lstStyle/>
          <a:p>
            <a:r>
              <a:rPr lang="pt-PT" dirty="0" err="1" smtClean="0"/>
              <a:t>Nivel</a:t>
            </a:r>
            <a:r>
              <a:rPr lang="pt-PT" dirty="0" smtClean="0"/>
              <a:t> de análise: freguesia</a:t>
            </a:r>
          </a:p>
          <a:p>
            <a:pPr marL="171450" lvl="1">
              <a:spcBef>
                <a:spcPts val="750"/>
              </a:spcBef>
            </a:pPr>
            <a:r>
              <a:rPr lang="pt-PT" sz="2100" dirty="0"/>
              <a:t>Classificação dos Sistemas de Produção em níveis alto, médio e baixo dos diversos serviços</a:t>
            </a:r>
            <a:r>
              <a:rPr lang="pt-PT" dirty="0" smtClean="0"/>
              <a:t> </a:t>
            </a:r>
          </a:p>
          <a:p>
            <a:pPr marL="171450" lvl="1">
              <a:spcBef>
                <a:spcPts val="750"/>
              </a:spcBef>
            </a:pPr>
            <a:r>
              <a:rPr lang="pt-PT" sz="2100" dirty="0"/>
              <a:t>Mapeamento da dinâmica dos serviços inferida da dinâmica dos sistemas de produção entre 1999 e 2009</a:t>
            </a:r>
            <a:endParaRPr lang="pt-PT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169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147870E-7A8C-439A-AD36-657AE8D99AD2}"/>
              </a:ext>
            </a:extLst>
          </p:cNvPr>
          <p:cNvSpPr txBox="1"/>
          <p:nvPr/>
        </p:nvSpPr>
        <p:spPr>
          <a:xfrm>
            <a:off x="1340330" y="984024"/>
            <a:ext cx="64633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2100" b="1" dirty="0">
                <a:solidFill>
                  <a:prstClr val="black"/>
                </a:solidFill>
                <a:latin typeface="Calibri" panose="020F0502020204030204"/>
              </a:rPr>
              <a:t>Teor de matéria orgânica no solo</a:t>
            </a: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120796C-FECA-438A-915A-43309582CEF2}"/>
              </a:ext>
            </a:extLst>
          </p:cNvPr>
          <p:cNvSpPr/>
          <p:nvPr/>
        </p:nvSpPr>
        <p:spPr>
          <a:xfrm>
            <a:off x="2779862" y="1482754"/>
            <a:ext cx="226443" cy="21350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D96647C-8C32-403D-9B55-C8BE6E57BBB3}"/>
              </a:ext>
            </a:extLst>
          </p:cNvPr>
          <p:cNvSpPr txBox="1"/>
          <p:nvPr/>
        </p:nvSpPr>
        <p:spPr>
          <a:xfrm>
            <a:off x="3006305" y="1446741"/>
            <a:ext cx="13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Alto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7077049-ACE9-4BEE-A963-B14B133BADA9}"/>
              </a:ext>
            </a:extLst>
          </p:cNvPr>
          <p:cNvSpPr/>
          <p:nvPr/>
        </p:nvSpPr>
        <p:spPr>
          <a:xfrm>
            <a:off x="4112644" y="1486490"/>
            <a:ext cx="226443" cy="2135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54B2DBB-C431-4483-A76E-363FBA2E5442}"/>
              </a:ext>
            </a:extLst>
          </p:cNvPr>
          <p:cNvSpPr txBox="1"/>
          <p:nvPr/>
        </p:nvSpPr>
        <p:spPr>
          <a:xfrm>
            <a:off x="4339087" y="1450477"/>
            <a:ext cx="13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Médio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B3296CD-8881-44C2-9F30-BF19D915F6E3}"/>
              </a:ext>
            </a:extLst>
          </p:cNvPr>
          <p:cNvSpPr/>
          <p:nvPr/>
        </p:nvSpPr>
        <p:spPr>
          <a:xfrm>
            <a:off x="5501497" y="1482754"/>
            <a:ext cx="226443" cy="2135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22BA41F-1A7D-4419-A14A-A2E062979C23}"/>
              </a:ext>
            </a:extLst>
          </p:cNvPr>
          <p:cNvSpPr txBox="1"/>
          <p:nvPr/>
        </p:nvSpPr>
        <p:spPr>
          <a:xfrm>
            <a:off x="5727940" y="1446741"/>
            <a:ext cx="13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Baixo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0442242-B5D1-4AD1-8DB3-2E71C98A3E05}"/>
              </a:ext>
            </a:extLst>
          </p:cNvPr>
          <p:cNvSpPr txBox="1"/>
          <p:nvPr/>
        </p:nvSpPr>
        <p:spPr>
          <a:xfrm>
            <a:off x="1998657" y="5321420"/>
            <a:ext cx="71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1999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906FDE3-BE2A-4C82-8A95-D11CF7854A80}"/>
              </a:ext>
            </a:extLst>
          </p:cNvPr>
          <p:cNvSpPr txBox="1"/>
          <p:nvPr/>
        </p:nvSpPr>
        <p:spPr>
          <a:xfrm>
            <a:off x="4339087" y="5321420"/>
            <a:ext cx="71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2009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Imagem 14" descr="Uma imagem com texto, mapa&#10;&#10;Descrição gerada com confiança muito alta">
            <a:extLst>
              <a:ext uri="{FF2B5EF4-FFF2-40B4-BE49-F238E27FC236}">
                <a16:creationId xmlns:a16="http://schemas.microsoft.com/office/drawing/2014/main" id="{74AE7303-1E7F-41C6-935D-466543996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134721"/>
            <a:ext cx="2250466" cy="3182964"/>
          </a:xfrm>
          <a:prstGeom prst="rect">
            <a:avLst/>
          </a:prstGeom>
        </p:spPr>
      </p:pic>
      <p:pic>
        <p:nvPicPr>
          <p:cNvPr id="22" name="Imagem 21" descr="Uma imagem com texto, mapa&#10;&#10;Descrição gerada com confiança muito alta">
            <a:extLst>
              <a:ext uri="{FF2B5EF4-FFF2-40B4-BE49-F238E27FC236}">
                <a16:creationId xmlns:a16="http://schemas.microsoft.com/office/drawing/2014/main" id="{9CBAAB40-1FEB-4537-9B96-9DCDAC600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893" y="2138458"/>
            <a:ext cx="2247825" cy="317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813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147870E-7A8C-439A-AD36-657AE8D99AD2}"/>
              </a:ext>
            </a:extLst>
          </p:cNvPr>
          <p:cNvSpPr txBox="1"/>
          <p:nvPr/>
        </p:nvSpPr>
        <p:spPr>
          <a:xfrm>
            <a:off x="1340330" y="984024"/>
            <a:ext cx="64633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2100" b="1" dirty="0">
                <a:solidFill>
                  <a:prstClr val="black"/>
                </a:solidFill>
                <a:latin typeface="Calibri" panose="020F0502020204030204"/>
              </a:rPr>
              <a:t>Proteção do solo / erosão evitada</a:t>
            </a: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120796C-FECA-438A-915A-43309582CEF2}"/>
              </a:ext>
            </a:extLst>
          </p:cNvPr>
          <p:cNvSpPr/>
          <p:nvPr/>
        </p:nvSpPr>
        <p:spPr>
          <a:xfrm>
            <a:off x="2779862" y="1482754"/>
            <a:ext cx="226443" cy="21350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D96647C-8C32-403D-9B55-C8BE6E57BBB3}"/>
              </a:ext>
            </a:extLst>
          </p:cNvPr>
          <p:cNvSpPr txBox="1"/>
          <p:nvPr/>
        </p:nvSpPr>
        <p:spPr>
          <a:xfrm>
            <a:off x="3006305" y="1446741"/>
            <a:ext cx="13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Alta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7077049-ACE9-4BEE-A963-B14B133BADA9}"/>
              </a:ext>
            </a:extLst>
          </p:cNvPr>
          <p:cNvSpPr/>
          <p:nvPr/>
        </p:nvSpPr>
        <p:spPr>
          <a:xfrm>
            <a:off x="4112644" y="1486490"/>
            <a:ext cx="226443" cy="2135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54B2DBB-C431-4483-A76E-363FBA2E5442}"/>
              </a:ext>
            </a:extLst>
          </p:cNvPr>
          <p:cNvSpPr txBox="1"/>
          <p:nvPr/>
        </p:nvSpPr>
        <p:spPr>
          <a:xfrm>
            <a:off x="4339087" y="1450477"/>
            <a:ext cx="13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Média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B3296CD-8881-44C2-9F30-BF19D915F6E3}"/>
              </a:ext>
            </a:extLst>
          </p:cNvPr>
          <p:cNvSpPr/>
          <p:nvPr/>
        </p:nvSpPr>
        <p:spPr>
          <a:xfrm>
            <a:off x="5501497" y="1482754"/>
            <a:ext cx="226443" cy="2135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22BA41F-1A7D-4419-A14A-A2E062979C23}"/>
              </a:ext>
            </a:extLst>
          </p:cNvPr>
          <p:cNvSpPr txBox="1"/>
          <p:nvPr/>
        </p:nvSpPr>
        <p:spPr>
          <a:xfrm>
            <a:off x="5727940" y="1446741"/>
            <a:ext cx="13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Baixa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0442242-B5D1-4AD1-8DB3-2E71C98A3E05}"/>
              </a:ext>
            </a:extLst>
          </p:cNvPr>
          <p:cNvSpPr txBox="1"/>
          <p:nvPr/>
        </p:nvSpPr>
        <p:spPr>
          <a:xfrm>
            <a:off x="1998657" y="5321420"/>
            <a:ext cx="71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1999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906FDE3-BE2A-4C82-8A95-D11CF7854A80}"/>
              </a:ext>
            </a:extLst>
          </p:cNvPr>
          <p:cNvSpPr txBox="1"/>
          <p:nvPr/>
        </p:nvSpPr>
        <p:spPr>
          <a:xfrm>
            <a:off x="4339087" y="5321420"/>
            <a:ext cx="71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2009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" name="Imagem 20" descr="Uma imagem com texto, mapa&#10;&#10;Descrição gerada com confiança muito alta">
            <a:extLst>
              <a:ext uri="{FF2B5EF4-FFF2-40B4-BE49-F238E27FC236}">
                <a16:creationId xmlns:a16="http://schemas.microsoft.com/office/drawing/2014/main" id="{24381050-E6E7-4B93-AB15-B483FE2FD4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134722"/>
            <a:ext cx="2247824" cy="3179228"/>
          </a:xfrm>
          <a:prstGeom prst="rect">
            <a:avLst/>
          </a:prstGeom>
        </p:spPr>
      </p:pic>
      <p:pic>
        <p:nvPicPr>
          <p:cNvPr id="23" name="Imagem 22" descr="Uma imagem com texto, mapa&#10;&#10;Descrição gerada com confiança muito alta">
            <a:extLst>
              <a:ext uri="{FF2B5EF4-FFF2-40B4-BE49-F238E27FC236}">
                <a16:creationId xmlns:a16="http://schemas.microsoft.com/office/drawing/2014/main" id="{5EFDBD79-5351-41FB-9F6E-ADE6A9F89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529" y="2134722"/>
            <a:ext cx="2247825" cy="317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961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147870E-7A8C-439A-AD36-657AE8D99AD2}"/>
              </a:ext>
            </a:extLst>
          </p:cNvPr>
          <p:cNvSpPr txBox="1"/>
          <p:nvPr/>
        </p:nvSpPr>
        <p:spPr>
          <a:xfrm>
            <a:off x="1340330" y="984024"/>
            <a:ext cx="64633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2100" b="1" dirty="0">
                <a:solidFill>
                  <a:prstClr val="black"/>
                </a:solidFill>
                <a:latin typeface="Calibri" panose="020F0502020204030204"/>
              </a:rPr>
              <a:t>Perigosidade de incêndio</a:t>
            </a: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120796C-FECA-438A-915A-43309582CEF2}"/>
              </a:ext>
            </a:extLst>
          </p:cNvPr>
          <p:cNvSpPr/>
          <p:nvPr/>
        </p:nvSpPr>
        <p:spPr>
          <a:xfrm>
            <a:off x="2779862" y="1482754"/>
            <a:ext cx="226443" cy="2135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D96647C-8C32-403D-9B55-C8BE6E57BBB3}"/>
              </a:ext>
            </a:extLst>
          </p:cNvPr>
          <p:cNvSpPr txBox="1"/>
          <p:nvPr/>
        </p:nvSpPr>
        <p:spPr>
          <a:xfrm>
            <a:off x="3006305" y="1446741"/>
            <a:ext cx="13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Alto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7077049-ACE9-4BEE-A963-B14B133BADA9}"/>
              </a:ext>
            </a:extLst>
          </p:cNvPr>
          <p:cNvSpPr/>
          <p:nvPr/>
        </p:nvSpPr>
        <p:spPr>
          <a:xfrm>
            <a:off x="4112644" y="1486490"/>
            <a:ext cx="226443" cy="2135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54B2DBB-C431-4483-A76E-363FBA2E5442}"/>
              </a:ext>
            </a:extLst>
          </p:cNvPr>
          <p:cNvSpPr txBox="1"/>
          <p:nvPr/>
        </p:nvSpPr>
        <p:spPr>
          <a:xfrm>
            <a:off x="4339087" y="1450477"/>
            <a:ext cx="13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Médio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B3296CD-8881-44C2-9F30-BF19D915F6E3}"/>
              </a:ext>
            </a:extLst>
          </p:cNvPr>
          <p:cNvSpPr/>
          <p:nvPr/>
        </p:nvSpPr>
        <p:spPr>
          <a:xfrm>
            <a:off x="5501497" y="1482754"/>
            <a:ext cx="226443" cy="21350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22BA41F-1A7D-4419-A14A-A2E062979C23}"/>
              </a:ext>
            </a:extLst>
          </p:cNvPr>
          <p:cNvSpPr txBox="1"/>
          <p:nvPr/>
        </p:nvSpPr>
        <p:spPr>
          <a:xfrm>
            <a:off x="5727940" y="1446741"/>
            <a:ext cx="13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Baixo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0442242-B5D1-4AD1-8DB3-2E71C98A3E05}"/>
              </a:ext>
            </a:extLst>
          </p:cNvPr>
          <p:cNvSpPr txBox="1"/>
          <p:nvPr/>
        </p:nvSpPr>
        <p:spPr>
          <a:xfrm>
            <a:off x="1998657" y="5321420"/>
            <a:ext cx="71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1999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906FDE3-BE2A-4C82-8A95-D11CF7854A80}"/>
              </a:ext>
            </a:extLst>
          </p:cNvPr>
          <p:cNvSpPr txBox="1"/>
          <p:nvPr/>
        </p:nvSpPr>
        <p:spPr>
          <a:xfrm>
            <a:off x="4339087" y="5321420"/>
            <a:ext cx="71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2009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" name="Imagem 20" descr="Uma imagem com texto, mapa&#10;&#10;Descrição gerada com confiança muito alta">
            <a:extLst>
              <a:ext uri="{FF2B5EF4-FFF2-40B4-BE49-F238E27FC236}">
                <a16:creationId xmlns:a16="http://schemas.microsoft.com/office/drawing/2014/main" id="{22C032A5-17F1-4DEE-823E-7C624CC6D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42551"/>
            <a:ext cx="2244930" cy="3175134"/>
          </a:xfrm>
          <a:prstGeom prst="rect">
            <a:avLst/>
          </a:prstGeom>
        </p:spPr>
      </p:pic>
      <p:pic>
        <p:nvPicPr>
          <p:cNvPr id="23" name="Imagem 22" descr="Uma imagem com texto, mapa&#10;&#10;Descrição gerada com confiança muito alta">
            <a:extLst>
              <a:ext uri="{FF2B5EF4-FFF2-40B4-BE49-F238E27FC236}">
                <a16:creationId xmlns:a16="http://schemas.microsoft.com/office/drawing/2014/main" id="{6BA942E0-F3E2-4684-AB90-678FD31EE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31" y="2142551"/>
            <a:ext cx="2244930" cy="317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49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-58738"/>
            <a:ext cx="5711825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147870E-7A8C-439A-AD36-657AE8D99AD2}"/>
              </a:ext>
            </a:extLst>
          </p:cNvPr>
          <p:cNvSpPr txBox="1"/>
          <p:nvPr/>
        </p:nvSpPr>
        <p:spPr>
          <a:xfrm>
            <a:off x="1340330" y="984024"/>
            <a:ext cx="64633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2100" b="1" dirty="0">
                <a:solidFill>
                  <a:prstClr val="black"/>
                </a:solidFill>
                <a:latin typeface="Calibri" panose="020F0502020204030204"/>
              </a:rPr>
              <a:t>Produção vegetal para alimentação humana</a:t>
            </a: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120796C-FECA-438A-915A-43309582CEF2}"/>
              </a:ext>
            </a:extLst>
          </p:cNvPr>
          <p:cNvSpPr/>
          <p:nvPr/>
        </p:nvSpPr>
        <p:spPr>
          <a:xfrm>
            <a:off x="2779862" y="1482754"/>
            <a:ext cx="226443" cy="21350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D96647C-8C32-403D-9B55-C8BE6E57BBB3}"/>
              </a:ext>
            </a:extLst>
          </p:cNvPr>
          <p:cNvSpPr txBox="1"/>
          <p:nvPr/>
        </p:nvSpPr>
        <p:spPr>
          <a:xfrm>
            <a:off x="3006305" y="1446741"/>
            <a:ext cx="13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Alta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7077049-ACE9-4BEE-A963-B14B133BADA9}"/>
              </a:ext>
            </a:extLst>
          </p:cNvPr>
          <p:cNvSpPr/>
          <p:nvPr/>
        </p:nvSpPr>
        <p:spPr>
          <a:xfrm>
            <a:off x="4112644" y="1486490"/>
            <a:ext cx="226443" cy="2135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54B2DBB-C431-4483-A76E-363FBA2E5442}"/>
              </a:ext>
            </a:extLst>
          </p:cNvPr>
          <p:cNvSpPr txBox="1"/>
          <p:nvPr/>
        </p:nvSpPr>
        <p:spPr>
          <a:xfrm>
            <a:off x="4339087" y="1450477"/>
            <a:ext cx="13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Média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B3296CD-8881-44C2-9F30-BF19D915F6E3}"/>
              </a:ext>
            </a:extLst>
          </p:cNvPr>
          <p:cNvSpPr/>
          <p:nvPr/>
        </p:nvSpPr>
        <p:spPr>
          <a:xfrm>
            <a:off x="5501497" y="1482754"/>
            <a:ext cx="226443" cy="2135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22BA41F-1A7D-4419-A14A-A2E062979C23}"/>
              </a:ext>
            </a:extLst>
          </p:cNvPr>
          <p:cNvSpPr txBox="1"/>
          <p:nvPr/>
        </p:nvSpPr>
        <p:spPr>
          <a:xfrm>
            <a:off x="5727940" y="1446741"/>
            <a:ext cx="13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Baixa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0442242-B5D1-4AD1-8DB3-2E71C98A3E05}"/>
              </a:ext>
            </a:extLst>
          </p:cNvPr>
          <p:cNvSpPr txBox="1"/>
          <p:nvPr/>
        </p:nvSpPr>
        <p:spPr>
          <a:xfrm>
            <a:off x="1998657" y="5321420"/>
            <a:ext cx="71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1999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906FDE3-BE2A-4C82-8A95-D11CF7854A80}"/>
              </a:ext>
            </a:extLst>
          </p:cNvPr>
          <p:cNvSpPr txBox="1"/>
          <p:nvPr/>
        </p:nvSpPr>
        <p:spPr>
          <a:xfrm>
            <a:off x="4339087" y="5321420"/>
            <a:ext cx="71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2009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" name="Imagem 20" descr="Uma imagem com texto, mapa&#10;&#10;Descrição gerada com confiança muito alta">
            <a:extLst>
              <a:ext uri="{FF2B5EF4-FFF2-40B4-BE49-F238E27FC236}">
                <a16:creationId xmlns:a16="http://schemas.microsoft.com/office/drawing/2014/main" id="{2B8682DD-E91E-417E-BD90-A6ECF1622B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138456"/>
            <a:ext cx="2250466" cy="3182964"/>
          </a:xfrm>
          <a:prstGeom prst="rect">
            <a:avLst/>
          </a:prstGeom>
        </p:spPr>
      </p:pic>
      <p:pic>
        <p:nvPicPr>
          <p:cNvPr id="23" name="Imagem 22" descr="Uma imagem com texto, mapa&#10;&#10;Descrição gerada com confiança muito alta">
            <a:extLst>
              <a:ext uri="{FF2B5EF4-FFF2-40B4-BE49-F238E27FC236}">
                <a16:creationId xmlns:a16="http://schemas.microsoft.com/office/drawing/2014/main" id="{4A44559C-4CEA-4049-90AC-E885685BEA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54" y="2138456"/>
            <a:ext cx="2250466" cy="318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100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147870E-7A8C-439A-AD36-657AE8D99AD2}"/>
              </a:ext>
            </a:extLst>
          </p:cNvPr>
          <p:cNvSpPr txBox="1"/>
          <p:nvPr/>
        </p:nvSpPr>
        <p:spPr>
          <a:xfrm>
            <a:off x="1340330" y="984024"/>
            <a:ext cx="64633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2100" b="1" dirty="0">
                <a:solidFill>
                  <a:prstClr val="black"/>
                </a:solidFill>
                <a:latin typeface="Calibri" panose="020F0502020204030204"/>
              </a:rPr>
              <a:t>Habitat favorável ao lince-ibérico</a:t>
            </a: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120796C-FECA-438A-915A-43309582CEF2}"/>
              </a:ext>
            </a:extLst>
          </p:cNvPr>
          <p:cNvSpPr/>
          <p:nvPr/>
        </p:nvSpPr>
        <p:spPr>
          <a:xfrm>
            <a:off x="2779862" y="1482754"/>
            <a:ext cx="226443" cy="21350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D96647C-8C32-403D-9B55-C8BE6E57BBB3}"/>
              </a:ext>
            </a:extLst>
          </p:cNvPr>
          <p:cNvSpPr txBox="1"/>
          <p:nvPr/>
        </p:nvSpPr>
        <p:spPr>
          <a:xfrm>
            <a:off x="3006305" y="1446741"/>
            <a:ext cx="13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Alto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7077049-ACE9-4BEE-A963-B14B133BADA9}"/>
              </a:ext>
            </a:extLst>
          </p:cNvPr>
          <p:cNvSpPr/>
          <p:nvPr/>
        </p:nvSpPr>
        <p:spPr>
          <a:xfrm>
            <a:off x="4112644" y="1486490"/>
            <a:ext cx="226443" cy="2135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54B2DBB-C431-4483-A76E-363FBA2E5442}"/>
              </a:ext>
            </a:extLst>
          </p:cNvPr>
          <p:cNvSpPr txBox="1"/>
          <p:nvPr/>
        </p:nvSpPr>
        <p:spPr>
          <a:xfrm>
            <a:off x="4339087" y="1450477"/>
            <a:ext cx="13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Médio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B3296CD-8881-44C2-9F30-BF19D915F6E3}"/>
              </a:ext>
            </a:extLst>
          </p:cNvPr>
          <p:cNvSpPr/>
          <p:nvPr/>
        </p:nvSpPr>
        <p:spPr>
          <a:xfrm>
            <a:off x="5501497" y="1482754"/>
            <a:ext cx="226443" cy="2135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22BA41F-1A7D-4419-A14A-A2E062979C23}"/>
              </a:ext>
            </a:extLst>
          </p:cNvPr>
          <p:cNvSpPr txBox="1"/>
          <p:nvPr/>
        </p:nvSpPr>
        <p:spPr>
          <a:xfrm>
            <a:off x="5727940" y="1446741"/>
            <a:ext cx="13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Baixo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0442242-B5D1-4AD1-8DB3-2E71C98A3E05}"/>
              </a:ext>
            </a:extLst>
          </p:cNvPr>
          <p:cNvSpPr txBox="1"/>
          <p:nvPr/>
        </p:nvSpPr>
        <p:spPr>
          <a:xfrm>
            <a:off x="1998657" y="5321420"/>
            <a:ext cx="71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1999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906FDE3-BE2A-4C82-8A95-D11CF7854A80}"/>
              </a:ext>
            </a:extLst>
          </p:cNvPr>
          <p:cNvSpPr txBox="1"/>
          <p:nvPr/>
        </p:nvSpPr>
        <p:spPr>
          <a:xfrm>
            <a:off x="4339087" y="5321420"/>
            <a:ext cx="71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2009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Imagem 2" descr="Uma imagem com texto, mapa&#10;&#10;Descrição gerada com confiança muito alta">
            <a:extLst>
              <a:ext uri="{FF2B5EF4-FFF2-40B4-BE49-F238E27FC236}">
                <a16:creationId xmlns:a16="http://schemas.microsoft.com/office/drawing/2014/main" id="{51F9DF4A-5D30-4C7B-9272-D149F69C8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62951"/>
            <a:ext cx="2303852" cy="3258470"/>
          </a:xfrm>
          <a:prstGeom prst="rect">
            <a:avLst/>
          </a:prstGeom>
        </p:spPr>
      </p:pic>
      <p:pic>
        <p:nvPicPr>
          <p:cNvPr id="6" name="Imagem 5" descr="Uma imagem com texto, mapa&#10;&#10;Descrição gerada com confiança muito alta">
            <a:extLst>
              <a:ext uri="{FF2B5EF4-FFF2-40B4-BE49-F238E27FC236}">
                <a16:creationId xmlns:a16="http://schemas.microsoft.com/office/drawing/2014/main" id="{9F30C47C-9EAB-49E4-B670-8459E4C473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51" y="2062951"/>
            <a:ext cx="2303852" cy="325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030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147870E-7A8C-439A-AD36-657AE8D99AD2}"/>
              </a:ext>
            </a:extLst>
          </p:cNvPr>
          <p:cNvSpPr txBox="1"/>
          <p:nvPr/>
        </p:nvSpPr>
        <p:spPr>
          <a:xfrm>
            <a:off x="1340330" y="984024"/>
            <a:ext cx="64633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2100" b="1" dirty="0">
                <a:solidFill>
                  <a:prstClr val="black"/>
                </a:solidFill>
                <a:latin typeface="Calibri" panose="020F0502020204030204"/>
              </a:rPr>
              <a:t>Abundância de espécies cinegéticas</a:t>
            </a: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120796C-FECA-438A-915A-43309582CEF2}"/>
              </a:ext>
            </a:extLst>
          </p:cNvPr>
          <p:cNvSpPr/>
          <p:nvPr/>
        </p:nvSpPr>
        <p:spPr>
          <a:xfrm>
            <a:off x="2779862" y="1482754"/>
            <a:ext cx="226443" cy="21350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D96647C-8C32-403D-9B55-C8BE6E57BBB3}"/>
              </a:ext>
            </a:extLst>
          </p:cNvPr>
          <p:cNvSpPr txBox="1"/>
          <p:nvPr/>
        </p:nvSpPr>
        <p:spPr>
          <a:xfrm>
            <a:off x="3006305" y="1446741"/>
            <a:ext cx="13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Alta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7077049-ACE9-4BEE-A963-B14B133BADA9}"/>
              </a:ext>
            </a:extLst>
          </p:cNvPr>
          <p:cNvSpPr/>
          <p:nvPr/>
        </p:nvSpPr>
        <p:spPr>
          <a:xfrm>
            <a:off x="4112644" y="1486490"/>
            <a:ext cx="226443" cy="2135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54B2DBB-C431-4483-A76E-363FBA2E5442}"/>
              </a:ext>
            </a:extLst>
          </p:cNvPr>
          <p:cNvSpPr txBox="1"/>
          <p:nvPr/>
        </p:nvSpPr>
        <p:spPr>
          <a:xfrm>
            <a:off x="4339087" y="1450477"/>
            <a:ext cx="13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Média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B3296CD-8881-44C2-9F30-BF19D915F6E3}"/>
              </a:ext>
            </a:extLst>
          </p:cNvPr>
          <p:cNvSpPr/>
          <p:nvPr/>
        </p:nvSpPr>
        <p:spPr>
          <a:xfrm>
            <a:off x="5501497" y="1482754"/>
            <a:ext cx="226443" cy="2135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22BA41F-1A7D-4419-A14A-A2E062979C23}"/>
              </a:ext>
            </a:extLst>
          </p:cNvPr>
          <p:cNvSpPr txBox="1"/>
          <p:nvPr/>
        </p:nvSpPr>
        <p:spPr>
          <a:xfrm>
            <a:off x="5727940" y="1446741"/>
            <a:ext cx="13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Baixa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0442242-B5D1-4AD1-8DB3-2E71C98A3E05}"/>
              </a:ext>
            </a:extLst>
          </p:cNvPr>
          <p:cNvSpPr txBox="1"/>
          <p:nvPr/>
        </p:nvSpPr>
        <p:spPr>
          <a:xfrm>
            <a:off x="1998657" y="5321420"/>
            <a:ext cx="71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1999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906FDE3-BE2A-4C82-8A95-D11CF7854A80}"/>
              </a:ext>
            </a:extLst>
          </p:cNvPr>
          <p:cNvSpPr txBox="1"/>
          <p:nvPr/>
        </p:nvSpPr>
        <p:spPr>
          <a:xfrm>
            <a:off x="4339087" y="5321420"/>
            <a:ext cx="71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solidFill>
                  <a:prstClr val="black"/>
                </a:solidFill>
                <a:latin typeface="Calibri" panose="020F0502020204030204"/>
              </a:rPr>
              <a:t>2009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Imagem 2" descr="Uma imagem com texto, mapa&#10;&#10;Descrição gerada com confiança muito alta">
            <a:extLst>
              <a:ext uri="{FF2B5EF4-FFF2-40B4-BE49-F238E27FC236}">
                <a16:creationId xmlns:a16="http://schemas.microsoft.com/office/drawing/2014/main" id="{7432558E-11B7-4558-9E64-7A57579335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092984"/>
            <a:ext cx="2320673" cy="3282263"/>
          </a:xfrm>
          <a:prstGeom prst="rect">
            <a:avLst/>
          </a:prstGeom>
        </p:spPr>
      </p:pic>
      <p:pic>
        <p:nvPicPr>
          <p:cNvPr id="6" name="Imagem 5" descr="Uma imagem com texto, mapa&#10;&#10;Descrição gerada com confiança muito alta">
            <a:extLst>
              <a:ext uri="{FF2B5EF4-FFF2-40B4-BE49-F238E27FC236}">
                <a16:creationId xmlns:a16="http://schemas.microsoft.com/office/drawing/2014/main" id="{26C40610-B5E0-4937-9506-D9F8AB24A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73" y="2096218"/>
            <a:ext cx="2318033" cy="327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838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dirty="0" smtClean="0"/>
              <a:t>Notas conclusivas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25266"/>
            <a:ext cx="7886700" cy="3753811"/>
          </a:xfrm>
        </p:spPr>
        <p:txBody>
          <a:bodyPr>
            <a:normAutofit/>
          </a:bodyPr>
          <a:lstStyle/>
          <a:p>
            <a:r>
              <a:rPr lang="pt-PT" dirty="0" smtClean="0"/>
              <a:t>A dinâmica dos Sistemas de Produção a sul do Tejo e a classificação destes sistemas de acordo com níveis de prestação dos diversos Serviços de Ecossistemas levam-nos a inferir significativas mudanças ao nível destes serviços</a:t>
            </a:r>
          </a:p>
          <a:p>
            <a:r>
              <a:rPr lang="pt-PT" dirty="0" smtClean="0"/>
              <a:t>Essas mudanças ocorrem em zonas bem diferenciadas dentro da área de estudo </a:t>
            </a:r>
          </a:p>
          <a:p>
            <a:r>
              <a:rPr lang="pt-PT" dirty="0" smtClean="0"/>
              <a:t>A norte, a expansão dos sistemas Pastoreio de bovinos em montado e a sul a expansão da Agricultura residual acarretam benefícios nalguns serviços (sequestro de carbono no solo, </a:t>
            </a:r>
            <a:r>
              <a:rPr lang="pt-PT" dirty="0" err="1" smtClean="0"/>
              <a:t>protecção</a:t>
            </a:r>
            <a:r>
              <a:rPr lang="pt-PT" dirty="0" smtClean="0"/>
              <a:t> do solo contra a erosão) e perdas noutros (menor resiliência aos incêndios, menor produção vegetal para alimento humano e menor produtividade cinegética)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811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dirty="0" smtClean="0"/>
              <a:t>Notas conclusivas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25266"/>
            <a:ext cx="7886700" cy="3753811"/>
          </a:xfrm>
        </p:spPr>
        <p:txBody>
          <a:bodyPr>
            <a:normAutofit/>
          </a:bodyPr>
          <a:lstStyle/>
          <a:p>
            <a:r>
              <a:rPr lang="pt-PT" dirty="0" smtClean="0"/>
              <a:t>Estamos a concluir um inquérito de valoração baseado no método das experiências de escolha para podermos avaliar os </a:t>
            </a:r>
            <a:r>
              <a:rPr lang="pt-PT" dirty="0" err="1" smtClean="0"/>
              <a:t>trade</a:t>
            </a:r>
            <a:r>
              <a:rPr lang="pt-PT" dirty="0" smtClean="0"/>
              <a:t> </a:t>
            </a:r>
            <a:r>
              <a:rPr lang="pt-PT" dirty="0" err="1" smtClean="0"/>
              <a:t>offs</a:t>
            </a:r>
            <a:r>
              <a:rPr lang="pt-PT" dirty="0" smtClean="0"/>
              <a:t> entre estes diversos serviços</a:t>
            </a:r>
            <a:endParaRPr lang="pt-PT" dirty="0"/>
          </a:p>
          <a:p>
            <a:r>
              <a:rPr lang="pt-PT" dirty="0" smtClean="0"/>
              <a:t>Como resultado deste, esperamos poder valorar o benefício líquido em termos de ganha (ou perda) líquida de bem-estar humano resultante :</a:t>
            </a:r>
          </a:p>
          <a:p>
            <a:pPr lvl="1"/>
            <a:r>
              <a:rPr lang="pt-PT" dirty="0" smtClean="0"/>
              <a:t>das mudanças observadas nos serviços entre 1999 e 2009</a:t>
            </a:r>
          </a:p>
          <a:p>
            <a:pPr lvl="1"/>
            <a:r>
              <a:rPr lang="pt-PT" dirty="0" smtClean="0"/>
              <a:t>de cenários alternativos de evolução futura dos Sistemas de Produção na área de estudo no âmbito dos processos de mudança global em curso 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799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19200" y="2057400"/>
          <a:ext cx="6553200" cy="41148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95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b="1" i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Arranjo institucional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Natureza da entidade gestora – OPF (% nº ZIF)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83,5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92,3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90,9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EG específica (% nº de ZIF)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(+)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25,9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15,4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9,1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Área média de ZIF por EG (ha)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5 994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10 980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74 235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Nº médio de ZIF por EG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2,1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2,3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2,8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Nº de EG só com 1 ZIF no total de EG (%)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47,5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35,7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25,0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Nº médio de aderentes da EG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**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284,9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322,5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114,3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Área por aderente das ZIF da EG (ha)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***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36,6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77,4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567,3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b="1" i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Ambiente externo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Presença de cadastro sim (% nº de ZIF)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21,2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55,4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100,0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Nº de ZIF &lt; 4 000 ha (%)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74,1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55,4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b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Nº de ZIF &gt; 10 000 ha (%)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9,2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100,0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Ano de constituição 2010-2012 (% nº de ZIF)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30,6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(+)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43,1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27,3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Área das ZIF de 2006-2009 na área do cluster (%)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60,5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56,2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36,9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Apoio financeiro potencial por aderente (euros)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568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919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17 543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Distribuição da área e do apoio potencial (%)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b="1" i="1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Progressão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PGF aprovado (% do número de ZIF)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40,5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63,1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72,7</a:t>
                      </a:r>
                      <a:endParaRPr lang="pt-P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19200" y="1371600"/>
          <a:ext cx="6548438" cy="6858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966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58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b="1" i="1" dirty="0">
                          <a:effectLst/>
                          <a:latin typeface="Arial Narrow"/>
                          <a:ea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dirty="0">
                          <a:effectLst/>
                          <a:latin typeface="Arial Narrow"/>
                          <a:ea typeface="Times New Roman"/>
                        </a:rPr>
                        <a:t>p-</a:t>
                      </a:r>
                      <a:r>
                        <a:rPr lang="pt-PT" sz="1200" dirty="0" err="1">
                          <a:effectLst/>
                          <a:latin typeface="Arial Narrow"/>
                          <a:ea typeface="Times New Roman"/>
                        </a:rPr>
                        <a:t>value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dirty="0">
                          <a:effectLst/>
                          <a:latin typeface="Arial Narrow"/>
                          <a:ea typeface="Times New Roman"/>
                        </a:rPr>
                        <a:t>Pequenas ZIF do pinhal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dirty="0">
                          <a:effectLst/>
                          <a:latin typeface="Arial Narrow"/>
                          <a:ea typeface="Times New Roman"/>
                        </a:rPr>
                        <a:t>Médias ZIF em rural mais denso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PT" sz="1200" dirty="0">
                          <a:effectLst/>
                          <a:latin typeface="Arial Narrow"/>
                          <a:ea typeface="Times New Roman"/>
                        </a:rPr>
                        <a:t>Grandes ZIF do montado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7121" name="Picture 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457200"/>
            <a:ext cx="74437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87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pt-PT" sz="2800" b="1" dirty="0" smtClean="0">
                <a:solidFill>
                  <a:srgbClr val="00B050"/>
                </a:solidFill>
              </a:rPr>
              <a:t>Um exemplo: menor risco de incêndio em paisagens com maior descontinuidades de massa combustível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altLang="pt-PT" sz="2800" i="1" dirty="0" smtClean="0"/>
              <a:t>Driver</a:t>
            </a:r>
            <a:r>
              <a:rPr lang="pt-PT" altLang="pt-PT" sz="2800" dirty="0" smtClean="0"/>
              <a:t> económico de alterações na gestão: rendimento do trabalho na agricultura</a:t>
            </a:r>
          </a:p>
          <a:p>
            <a:r>
              <a:rPr lang="pt-PT" altLang="pt-PT" sz="2800" dirty="0" smtClean="0"/>
              <a:t>Estrutura do ecossistema: peso da superfície agrícola utilizada no mosaico paisagístico</a:t>
            </a:r>
          </a:p>
          <a:p>
            <a:r>
              <a:rPr lang="pt-PT" altLang="pt-PT" sz="2800" dirty="0" smtClean="0"/>
              <a:t>Serviço: redução da propagação de incêndio</a:t>
            </a:r>
          </a:p>
          <a:p>
            <a:r>
              <a:rPr lang="pt-PT" altLang="pt-PT" sz="2800" dirty="0" smtClean="0"/>
              <a:t>Papel das políticas públicas: remunerar bens públicos </a:t>
            </a:r>
          </a:p>
          <a:p>
            <a:r>
              <a:rPr lang="pt-PT" altLang="pt-PT" sz="2800" dirty="0" smtClean="0"/>
              <a:t>Políticas relevantes: PAC, acordos comerciais; estas políticas têm ondas de impacte a grande escala</a:t>
            </a:r>
          </a:p>
          <a:p>
            <a:endParaRPr lang="pt-PT" altLang="pt-P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 txBox="1">
            <a:spLocks noGrp="1"/>
          </p:cNvSpPr>
          <p:nvPr/>
        </p:nvSpPr>
        <p:spPr bwMode="auto">
          <a:xfrm>
            <a:off x="6057900" y="5543550"/>
            <a:ext cx="1428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fld id="{5547DB29-A3C6-4B74-A215-740132922B41}" type="slidenum">
              <a:rPr lang="pt-PT" altLang="pt-PT" sz="1050">
                <a:solidFill>
                  <a:prstClr val="black"/>
                </a:solidFill>
              </a:rPr>
              <a:pPr algn="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t>8</a:t>
            </a:fld>
            <a:endParaRPr lang="pt-PT" altLang="pt-PT" sz="1050">
              <a:solidFill>
                <a:prstClr val="black"/>
              </a:solidFill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1439863" y="998538"/>
            <a:ext cx="6389687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PT" sz="21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Quadro conceptual: serviços dos ecossistemas</a:t>
            </a:r>
            <a:r>
              <a:rPr lang="pt-PT" sz="1275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endParaRPr lang="pt-PT" sz="2625" b="1" dirty="0">
              <a:solidFill>
                <a:srgbClr val="66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da-DK" sz="21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a-DK" sz="1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Regime de gestão (% do terr. sob gestão agrícola)</a:t>
            </a:r>
            <a:endParaRPr lang="da-DK" sz="18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da-DK" sz="18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da-DK" sz="18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a-DK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Estado do </a:t>
            </a:r>
            <a:r>
              <a:rPr lang="da-DK" sz="1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ecossistema/paisagem (descontinuidades horizontais e verticais do coberto lenhoso)</a:t>
            </a:r>
            <a:endParaRPr lang="da-DK" sz="18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da-DK" sz="18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da-DK" sz="18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a-DK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Serviço do ecossistema </a:t>
            </a:r>
            <a:r>
              <a:rPr lang="da-DK" sz="1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(Redução </a:t>
            </a:r>
            <a:r>
              <a:rPr lang="da-DK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do risco de incêndio)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da-DK" sz="18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da-DK" sz="18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a-DK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Bem-estar </a:t>
            </a:r>
            <a:r>
              <a:rPr lang="da-DK" sz="1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humano (Redução do dano 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a-DK" sz="1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sobre pessoas e bens) </a:t>
            </a:r>
            <a:endParaRPr lang="da-DK" sz="18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da-DK" sz="18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a-DK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Onde devem actuar as políticas públicas?</a:t>
            </a:r>
            <a:endParaRPr lang="da-DK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da-DK" sz="18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1748" name="AutoShape 5"/>
          <p:cNvSpPr>
            <a:spLocks noChangeArrowheads="1"/>
          </p:cNvSpPr>
          <p:nvPr/>
        </p:nvSpPr>
        <p:spPr bwMode="auto">
          <a:xfrm>
            <a:off x="4248150" y="2187575"/>
            <a:ext cx="649288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pt-P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749" name="AutoShape 8"/>
          <p:cNvSpPr>
            <a:spLocks noChangeArrowheads="1"/>
          </p:cNvSpPr>
          <p:nvPr/>
        </p:nvSpPr>
        <p:spPr bwMode="auto">
          <a:xfrm>
            <a:off x="4248150" y="3375025"/>
            <a:ext cx="649288" cy="43338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pt-P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750" name="AutoShape 9"/>
          <p:cNvSpPr>
            <a:spLocks noChangeArrowheads="1"/>
          </p:cNvSpPr>
          <p:nvPr/>
        </p:nvSpPr>
        <p:spPr bwMode="auto">
          <a:xfrm>
            <a:off x="4302125" y="4508500"/>
            <a:ext cx="649288" cy="43338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pt-P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5327650" y="4564063"/>
            <a:ext cx="12430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PT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rPr>
              <a:t>Valoração</a:t>
            </a:r>
            <a:endParaRPr lang="en-US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/>
            </a:endParaRPr>
          </a:p>
        </p:txBody>
      </p:sp>
      <p:sp>
        <p:nvSpPr>
          <p:cNvPr id="31752" name="Line 10"/>
          <p:cNvSpPr>
            <a:spLocks noChangeShapeType="1"/>
          </p:cNvSpPr>
          <p:nvPr/>
        </p:nvSpPr>
        <p:spPr bwMode="auto">
          <a:xfrm>
            <a:off x="4787900" y="4725988"/>
            <a:ext cx="5937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2107" name="Text Box 11"/>
          <p:cNvSpPr txBox="1">
            <a:spLocks noChangeArrowheads="1"/>
          </p:cNvSpPr>
          <p:nvPr/>
        </p:nvSpPr>
        <p:spPr bwMode="auto">
          <a:xfrm>
            <a:off x="5327650" y="3375025"/>
            <a:ext cx="13509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rPr>
              <a:t>Produção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/>
            </a:endParaRPr>
          </a:p>
        </p:txBody>
      </p:sp>
      <p:sp>
        <p:nvSpPr>
          <p:cNvPr id="31754" name="Line 12"/>
          <p:cNvSpPr>
            <a:spLocks noChangeShapeType="1"/>
          </p:cNvSpPr>
          <p:nvPr/>
        </p:nvSpPr>
        <p:spPr bwMode="auto">
          <a:xfrm>
            <a:off x="4733925" y="3536950"/>
            <a:ext cx="5937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5" name="AutoShape 13"/>
          <p:cNvSpPr>
            <a:spLocks noChangeArrowheads="1"/>
          </p:cNvSpPr>
          <p:nvPr/>
        </p:nvSpPr>
        <p:spPr bwMode="auto">
          <a:xfrm flipV="1">
            <a:off x="857250" y="1227138"/>
            <a:ext cx="917575" cy="4373562"/>
          </a:xfrm>
          <a:prstGeom prst="curvedRightArrow">
            <a:avLst>
              <a:gd name="adj1" fmla="val 95329"/>
              <a:gd name="adj2" fmla="val 19065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PT" altLang="pt-P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2110" name="Text Box 14"/>
          <p:cNvSpPr txBox="1">
            <a:spLocks noChangeArrowheads="1"/>
          </p:cNvSpPr>
          <p:nvPr/>
        </p:nvSpPr>
        <p:spPr bwMode="auto">
          <a:xfrm>
            <a:off x="0" y="4295775"/>
            <a:ext cx="3348038" cy="646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</a:rPr>
              <a:t>Valorização: pagar BP de gestão não rentável em termos privados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/>
            </a:endParaRPr>
          </a:p>
        </p:txBody>
      </p:sp>
      <p:sp>
        <p:nvSpPr>
          <p:cNvPr id="31757" name="Line 12"/>
          <p:cNvSpPr>
            <a:spLocks noChangeShapeType="1"/>
          </p:cNvSpPr>
          <p:nvPr/>
        </p:nvSpPr>
        <p:spPr bwMode="auto">
          <a:xfrm>
            <a:off x="4733925" y="2349500"/>
            <a:ext cx="5937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5588" y="2174875"/>
            <a:ext cx="2159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P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rPr>
              <a:t>Impacte da gestão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3600" dirty="0"/>
              <a:t>Serviços de ecossistema (SE</a:t>
            </a:r>
            <a:r>
              <a:rPr lang="pt-PT" sz="3600" dirty="0" smtClean="0"/>
              <a:t>)  </a:t>
            </a:r>
            <a:r>
              <a:rPr lang="pt-P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altLang="pt-PT" b="1" dirty="0" smtClean="0">
                <a:solidFill>
                  <a:srgbClr val="00B050"/>
                </a:solidFill>
              </a:rPr>
              <a:t>Segundo exemplo</a:t>
            </a:r>
            <a:r>
              <a:rPr lang="pt-PT" altLang="pt-PT" b="1" dirty="0">
                <a:solidFill>
                  <a:srgbClr val="00B050"/>
                </a:solidFill>
              </a:rPr>
              <a:t>: </a:t>
            </a:r>
            <a:endParaRPr lang="pt-PT" altLang="pt-PT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pt-PT" altLang="pt-PT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pt-PT" altLang="pt-PT" sz="2600" b="1" dirty="0" smtClean="0">
                <a:solidFill>
                  <a:srgbClr val="C00000"/>
                </a:solidFill>
              </a:rPr>
              <a:t>diversidade local de sistemas de produção agrícola/</a:t>
            </a:r>
            <a:r>
              <a:rPr lang="pt-PT" altLang="pt-PT" sz="2600" b="1" dirty="0" err="1" smtClean="0">
                <a:solidFill>
                  <a:srgbClr val="C00000"/>
                </a:solidFill>
              </a:rPr>
              <a:t>agro-florestal</a:t>
            </a:r>
            <a:r>
              <a:rPr lang="pt-PT" altLang="pt-PT" sz="2600" b="1" dirty="0" smtClean="0">
                <a:solidFill>
                  <a:srgbClr val="C00000"/>
                </a:solidFill>
              </a:rPr>
              <a:t> (gestão)</a:t>
            </a:r>
          </a:p>
          <a:p>
            <a:pPr marL="0" indent="0">
              <a:buNone/>
            </a:pPr>
            <a:endParaRPr lang="pt-PT" altLang="pt-PT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pt-PT" altLang="pt-PT" sz="2800" b="1" dirty="0" smtClean="0">
                <a:solidFill>
                  <a:srgbClr val="C00000"/>
                </a:solidFill>
              </a:rPr>
              <a:t>heterogeneidade horizontal / vertical à escala da paisagem</a:t>
            </a:r>
          </a:p>
          <a:p>
            <a:pPr marL="0" indent="0" algn="ctr">
              <a:buNone/>
            </a:pPr>
            <a:endParaRPr lang="pt-PT" altLang="pt-PT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pt-PT" altLang="pt-PT" sz="2800" b="1" dirty="0" smtClean="0">
                <a:solidFill>
                  <a:srgbClr val="C00000"/>
                </a:solidFill>
              </a:rPr>
              <a:t>biodiversidade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083359" y="3645024"/>
            <a:ext cx="93610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083359" y="5229200"/>
            <a:ext cx="93610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1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erlim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2566</Words>
  <Application>Microsoft Office PowerPoint</Application>
  <PresentationFormat>Apresentação no Ecrã (4:3)</PresentationFormat>
  <Paragraphs>470</Paragraphs>
  <Slides>54</Slides>
  <Notes>13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4</vt:i4>
      </vt:variant>
      <vt:variant>
        <vt:lpstr>Títulos dos diapositivos</vt:lpstr>
      </vt:variant>
      <vt:variant>
        <vt:i4>54</vt:i4>
      </vt:variant>
    </vt:vector>
  </HeadingPairs>
  <TitlesOfParts>
    <vt:vector size="64" baseType="lpstr">
      <vt:lpstr>Arial</vt:lpstr>
      <vt:lpstr>Arial Narrow</vt:lpstr>
      <vt:lpstr>Calibri</vt:lpstr>
      <vt:lpstr>Calibri Light</vt:lpstr>
      <vt:lpstr>Times New Roman</vt:lpstr>
      <vt:lpstr>Trebuchet MS</vt:lpstr>
      <vt:lpstr>Default Design</vt:lpstr>
      <vt:lpstr>Office Theme</vt:lpstr>
      <vt:lpstr>1_Office Theme</vt:lpstr>
      <vt:lpstr>Berlim</vt:lpstr>
      <vt:lpstr>Theories and Practices of Sustainable Development  (TPSD)</vt:lpstr>
      <vt:lpstr>Serviços de ecossistema (SE)  conceito</vt:lpstr>
      <vt:lpstr>Apresentação do PowerPoint</vt:lpstr>
      <vt:lpstr>Apresentação do PowerPoint</vt:lpstr>
      <vt:lpstr>Apresentação do PowerPoint</vt:lpstr>
      <vt:lpstr>Apresentação do PowerPoint</vt:lpstr>
      <vt:lpstr>Um exemplo: menor risco de incêndio em paisagens com maior descontinuidades de massa combustível</vt:lpstr>
      <vt:lpstr>Apresentação do PowerPoint</vt:lpstr>
      <vt:lpstr>Serviços de ecossistema (SE)  conceito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Esquema da Apresentação</vt:lpstr>
      <vt:lpstr>Apresentação do PowerPoint</vt:lpstr>
      <vt:lpstr>Tipologia de Sistemas de Produção Agrícola em Portugal a Sul do Tejo</vt:lpstr>
      <vt:lpstr>Tipologia de Sistemas de Produção  (resultados: 7 SP)</vt:lpstr>
      <vt:lpstr>Apresentação do PowerPoint</vt:lpstr>
      <vt:lpstr>Apresentação do PowerPoint</vt:lpstr>
      <vt:lpstr>Drivers socioeconómicos e biofísicos da escolha de Sistema de Produção (1999)</vt:lpstr>
      <vt:lpstr>Apresentação do PowerPoint</vt:lpstr>
      <vt:lpstr>Apresentação do PowerPoint</vt:lpstr>
      <vt:lpstr>Apresentação do PowerPoint</vt:lpstr>
      <vt:lpstr>Mudança de Sistemas de Produção entre 1999 e 2009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Avaliação de Sistemas de Produção quanto ao Estado e Serviços de Ecossistemas</vt:lpstr>
      <vt:lpstr>Serviços dos Ecossistemas</vt:lpstr>
      <vt:lpstr>Serviços dos Ecossistemas</vt:lpstr>
      <vt:lpstr>Serviços dos Ecossistemas</vt:lpstr>
      <vt:lpstr>Serviços dos Ecossistemas</vt:lpstr>
      <vt:lpstr>Serviços dos Ecossistemas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Dinâmica do Estado e Serviços de Ecossistemas 1999-2009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Notas conclusivas</vt:lpstr>
      <vt:lpstr>Notas conclusivas</vt:lpstr>
    </vt:vector>
  </TitlesOfParts>
  <Company>UTL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Empirically-based Framework for the Economic Valuation of Multiple  Public Goods and Externalities of Agriculture at  Broad Supranational Scales</dc:title>
  <dc:creator>ISA</dc:creator>
  <cp:lastModifiedBy>jlsantos</cp:lastModifiedBy>
  <cp:revision>116</cp:revision>
  <dcterms:created xsi:type="dcterms:W3CDTF">2013-06-26T17:34:57Z</dcterms:created>
  <dcterms:modified xsi:type="dcterms:W3CDTF">2021-03-26T17:42:00Z</dcterms:modified>
</cp:coreProperties>
</file>